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2" r:id="rId5"/>
    <p:sldId id="258" r:id="rId6"/>
    <p:sldId id="259" r:id="rId7"/>
    <p:sldId id="261" r:id="rId8"/>
    <p:sldId id="260" r:id="rId9"/>
    <p:sldId id="268"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8" y="-1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D0489-103A-4AC9-A2FC-0EB97C36E30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D0489-103A-4AC9-A2FC-0EB97C36E30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D0489-103A-4AC9-A2FC-0EB97C36E30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D0489-103A-4AC9-A2FC-0EB97C36E30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D0489-103A-4AC9-A2FC-0EB97C36E309}"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D0489-103A-4AC9-A2FC-0EB97C36E30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D0489-103A-4AC9-A2FC-0EB97C36E309}"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D0489-103A-4AC9-A2FC-0EB97C36E309}"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D0489-103A-4AC9-A2FC-0EB97C36E309}"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D0489-103A-4AC9-A2FC-0EB97C36E30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D0489-103A-4AC9-A2FC-0EB97C36E309}"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50F1-BD2C-4D2F-900C-1C5A2104518F}"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D0489-103A-4AC9-A2FC-0EB97C36E309}"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950F1-BD2C-4D2F-900C-1C5A210451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ebexhibits.org/colorart/contras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6:  Color in Design</a:t>
            </a:r>
            <a:endParaRPr lang="en-US" dirty="0"/>
          </a:p>
        </p:txBody>
      </p:sp>
      <p:sp>
        <p:nvSpPr>
          <p:cNvPr id="3" name="Subtitle 2"/>
          <p:cNvSpPr>
            <a:spLocks noGrp="1"/>
          </p:cNvSpPr>
          <p:nvPr>
            <p:ph type="subTitle" idx="1"/>
          </p:nvPr>
        </p:nvSpPr>
        <p:spPr/>
        <p:txBody>
          <a:bodyPr/>
          <a:lstStyle/>
          <a:p>
            <a:r>
              <a:rPr lang="en-US" dirty="0" smtClean="0"/>
              <a:t>Neil H. Schwartz, Ph.D.</a:t>
            </a:r>
          </a:p>
          <a:p>
            <a:r>
              <a:rPr lang="en-US" dirty="0" smtClean="0"/>
              <a:t>Senior Seminar in Visualization</a:t>
            </a:r>
            <a:endParaRPr lang="en-US" dirty="0"/>
          </a:p>
        </p:txBody>
      </p:sp>
      <p:pic>
        <p:nvPicPr>
          <p:cNvPr id="4" name="Picture 2" descr="http://www.colortools.net/img25/spectrum_chart.jpg"/>
          <p:cNvPicPr>
            <a:picLocks noChangeAspect="1" noChangeArrowheads="1"/>
          </p:cNvPicPr>
          <p:nvPr/>
        </p:nvPicPr>
        <p:blipFill>
          <a:blip r:embed="rId2" cstate="print"/>
          <a:srcRect/>
          <a:stretch>
            <a:fillRect/>
          </a:stretch>
        </p:blipFill>
        <p:spPr bwMode="auto">
          <a:xfrm>
            <a:off x="0" y="3352800"/>
            <a:ext cx="9144000" cy="4572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Which Theory Then?</a:t>
            </a:r>
            <a:endParaRPr lang="en-US" dirty="0"/>
          </a:p>
        </p:txBody>
      </p:sp>
      <p:sp>
        <p:nvSpPr>
          <p:cNvPr id="3" name="Content Placeholder 2"/>
          <p:cNvSpPr>
            <a:spLocks noGrp="1"/>
          </p:cNvSpPr>
          <p:nvPr>
            <p:ph idx="1"/>
          </p:nvPr>
        </p:nvSpPr>
        <p:spPr>
          <a:xfrm>
            <a:off x="533400" y="2819400"/>
            <a:ext cx="8229600" cy="3505200"/>
          </a:xfrm>
        </p:spPr>
        <p:txBody>
          <a:bodyPr>
            <a:normAutofit/>
          </a:bodyPr>
          <a:lstStyle/>
          <a:p>
            <a:r>
              <a:rPr lang="en-US" i="1" dirty="0" smtClean="0"/>
              <a:t>The </a:t>
            </a:r>
            <a:r>
              <a:rPr lang="en-US" i="1" dirty="0" err="1"/>
              <a:t>trichromatic</a:t>
            </a:r>
            <a:r>
              <a:rPr lang="en-US" i="1" dirty="0"/>
              <a:t> theory explains </a:t>
            </a:r>
            <a:r>
              <a:rPr lang="en-US" i="1" dirty="0" smtClean="0"/>
              <a:t>color </a:t>
            </a:r>
            <a:r>
              <a:rPr lang="en-US" i="1" dirty="0"/>
              <a:t>vision phenomena at the photoreceptor </a:t>
            </a:r>
            <a:r>
              <a:rPr lang="en-US" i="1" dirty="0" smtClean="0"/>
              <a:t>level</a:t>
            </a:r>
            <a:r>
              <a:rPr lang="en-US" i="1" dirty="0"/>
              <a:t>.</a:t>
            </a:r>
            <a:endParaRPr lang="en-US" i="1" dirty="0" smtClean="0"/>
          </a:p>
          <a:p>
            <a:r>
              <a:rPr lang="en-US" i="1" dirty="0"/>
              <a:t>T</a:t>
            </a:r>
            <a:r>
              <a:rPr lang="en-US" i="1" dirty="0" smtClean="0"/>
              <a:t>he </a:t>
            </a:r>
            <a:r>
              <a:rPr lang="en-US" i="1" dirty="0"/>
              <a:t>opponent-process theory explains </a:t>
            </a:r>
            <a:r>
              <a:rPr lang="en-US" i="1" dirty="0" smtClean="0"/>
              <a:t>color </a:t>
            </a:r>
            <a:r>
              <a:rPr lang="en-US" i="1" dirty="0"/>
              <a:t>vision phenomena that result from the way </a:t>
            </a:r>
            <a:r>
              <a:rPr lang="en-US" i="1" dirty="0" smtClean="0"/>
              <a:t> </a:t>
            </a:r>
            <a:r>
              <a:rPr lang="en-US" i="1" dirty="0"/>
              <a:t>photoreceptors are </a:t>
            </a:r>
            <a:r>
              <a:rPr lang="en-US" i="1" dirty="0" smtClean="0"/>
              <a:t>interconnected neurologically</a:t>
            </a:r>
            <a:r>
              <a:rPr lang="en-US" i="1" dirty="0"/>
              <a:t>.</a:t>
            </a:r>
          </a:p>
        </p:txBody>
      </p:sp>
      <p:pic>
        <p:nvPicPr>
          <p:cNvPr id="4" name="Picture 2" descr="http://www.colortools.net/img25/spectrum_chart.jpg"/>
          <p:cNvPicPr>
            <a:picLocks noChangeAspect="1" noChangeArrowheads="1"/>
          </p:cNvPicPr>
          <p:nvPr/>
        </p:nvPicPr>
        <p:blipFill>
          <a:blip r:embed="rId2" cstate="print">
            <a:grayscl/>
          </a:blip>
          <a:srcRect/>
          <a:stretch>
            <a:fillRect/>
          </a:stretch>
        </p:blipFill>
        <p:spPr bwMode="auto">
          <a:xfrm>
            <a:off x="0" y="1066800"/>
            <a:ext cx="9144000" cy="457200"/>
          </a:xfrm>
          <a:prstGeom prst="rect">
            <a:avLst/>
          </a:prstGeom>
          <a:noFill/>
        </p:spPr>
      </p:pic>
      <p:sp>
        <p:nvSpPr>
          <p:cNvPr id="5" name="Rectangle 4"/>
          <p:cNvSpPr/>
          <p:nvPr/>
        </p:nvSpPr>
        <p:spPr>
          <a:xfrm>
            <a:off x="2362200" y="1066800"/>
            <a:ext cx="533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1828800" y="1066800"/>
            <a:ext cx="533400" cy="457200"/>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ectangle 6"/>
          <p:cNvSpPr/>
          <p:nvPr/>
        </p:nvSpPr>
        <p:spPr>
          <a:xfrm>
            <a:off x="4114800" y="1066800"/>
            <a:ext cx="533400" cy="457200"/>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4648200" y="1066800"/>
            <a:ext cx="533400" cy="45720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ectangle 8"/>
          <p:cNvSpPr/>
          <p:nvPr/>
        </p:nvSpPr>
        <p:spPr>
          <a:xfrm>
            <a:off x="6553200" y="1066800"/>
            <a:ext cx="533400" cy="4572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7086600" y="1066800"/>
            <a:ext cx="533400" cy="45720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TextBox 11"/>
          <p:cNvSpPr txBox="1"/>
          <p:nvPr/>
        </p:nvSpPr>
        <p:spPr>
          <a:xfrm>
            <a:off x="3886200" y="2057400"/>
            <a:ext cx="1262974" cy="646331"/>
          </a:xfrm>
          <a:prstGeom prst="rect">
            <a:avLst/>
          </a:prstGeom>
          <a:noFill/>
        </p:spPr>
        <p:txBody>
          <a:bodyPr wrap="none" rtlCol="0">
            <a:spAutoFit/>
          </a:bodyPr>
          <a:lstStyle/>
          <a:p>
            <a:r>
              <a:rPr lang="en-US" sz="3600" b="1" i="1" dirty="0" smtClean="0">
                <a:solidFill>
                  <a:srgbClr val="00B050"/>
                </a:solidFill>
              </a:rPr>
              <a:t>BOTH</a:t>
            </a:r>
            <a:endParaRPr lang="en-US" sz="3600" b="1" i="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2743200"/>
          </a:xfrm>
        </p:spPr>
        <p:txBody>
          <a:bodyPr>
            <a:normAutofit/>
          </a:bodyPr>
          <a:lstStyle/>
          <a:p>
            <a:r>
              <a:rPr lang="en-US" sz="6000" dirty="0" smtClean="0"/>
              <a:t>Visual Properties of </a:t>
            </a:r>
            <a:br>
              <a:rPr lang="en-US" sz="6000" dirty="0" smtClean="0"/>
            </a:br>
            <a:r>
              <a:rPr lang="en-US" sz="6000" dirty="0" smtClean="0"/>
              <a:t>Opponent Process Theory</a:t>
            </a:r>
            <a:endParaRPr lang="en-US" sz="6000" dirty="0"/>
          </a:p>
        </p:txBody>
      </p:sp>
      <p:pic>
        <p:nvPicPr>
          <p:cNvPr id="4" name="Picture 2" descr="http://www.colortools.net/img25/spectrum_chart.jpg"/>
          <p:cNvPicPr>
            <a:picLocks noChangeAspect="1" noChangeArrowheads="1"/>
          </p:cNvPicPr>
          <p:nvPr/>
        </p:nvPicPr>
        <p:blipFill>
          <a:blip r:embed="rId2" cstate="print"/>
          <a:srcRect/>
          <a:stretch>
            <a:fillRect/>
          </a:stretch>
        </p:blipFill>
        <p:spPr bwMode="auto">
          <a:xfrm>
            <a:off x="0" y="1219200"/>
            <a:ext cx="9144000" cy="457200"/>
          </a:xfrm>
          <a:prstGeom prst="rect">
            <a:avLst/>
          </a:prstGeom>
          <a:noFill/>
        </p:spPr>
      </p:pic>
      <p:pic>
        <p:nvPicPr>
          <p:cNvPr id="5" name="Picture 2" descr="http://www.colortools.net/img25/spectrum_chart.jpg"/>
          <p:cNvPicPr>
            <a:picLocks noChangeAspect="1" noChangeArrowheads="1"/>
          </p:cNvPicPr>
          <p:nvPr/>
        </p:nvPicPr>
        <p:blipFill>
          <a:blip r:embed="rId2" cstate="print"/>
          <a:srcRect/>
          <a:stretch>
            <a:fillRect/>
          </a:stretch>
        </p:blipFill>
        <p:spPr bwMode="auto">
          <a:xfrm>
            <a:off x="0" y="5105400"/>
            <a:ext cx="9144000" cy="4572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a:t>
            </a:r>
            <a:endParaRPr lang="en-US" dirty="0"/>
          </a:p>
        </p:txBody>
      </p:sp>
      <p:sp>
        <p:nvSpPr>
          <p:cNvPr id="3" name="Content Placeholder 2"/>
          <p:cNvSpPr>
            <a:spLocks noGrp="1"/>
          </p:cNvSpPr>
          <p:nvPr>
            <p:ph idx="1"/>
          </p:nvPr>
        </p:nvSpPr>
        <p:spPr>
          <a:xfrm>
            <a:off x="457200" y="1874837"/>
            <a:ext cx="8229600" cy="4525963"/>
          </a:xfrm>
        </p:spPr>
        <p:txBody>
          <a:bodyPr>
            <a:normAutofit lnSpcReduction="10000"/>
          </a:bodyPr>
          <a:lstStyle/>
          <a:p>
            <a:r>
              <a:rPr lang="en-US" dirty="0" smtClean="0"/>
              <a:t>SC is a distortion of the appearance of a patch of color in a way that increases the difference between a color and its surroundings.</a:t>
            </a:r>
          </a:p>
          <a:p>
            <a:r>
              <a:rPr lang="en-US" dirty="0"/>
              <a:t>Two colors, side by side, interact with one another and change our perception accordingly. The effect of this interaction is called </a:t>
            </a:r>
            <a:r>
              <a:rPr lang="en-US" i="1" dirty="0"/>
              <a:t>simultaneous contrast</a:t>
            </a:r>
            <a:r>
              <a:rPr lang="en-US" dirty="0"/>
              <a:t>. Since we rarely see colors in isolation, simultaneous contrast affects our sense of the color that we see.</a:t>
            </a:r>
          </a:p>
        </p:txBody>
      </p:sp>
      <p:pic>
        <p:nvPicPr>
          <p:cNvPr id="4" name="Picture 2" descr="http://www.colortools.net/img25/spectrum_chart.jpg"/>
          <p:cNvPicPr>
            <a:picLocks noChangeAspect="1" noChangeArrowheads="1"/>
          </p:cNvPicPr>
          <p:nvPr/>
        </p:nvPicPr>
        <p:blipFill>
          <a:blip r:embed="rId2" cstate="print"/>
          <a:srcRect/>
          <a:stretch>
            <a:fillRect/>
          </a:stretch>
        </p:blipFill>
        <p:spPr bwMode="auto">
          <a:xfrm>
            <a:off x="0" y="1219200"/>
            <a:ext cx="9144000" cy="457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a:t>
            </a:r>
            <a:endParaRPr lang="en-US" dirty="0"/>
          </a:p>
        </p:txBody>
      </p:sp>
      <p:sp>
        <p:nvSpPr>
          <p:cNvPr id="3" name="Content Placeholder 2"/>
          <p:cNvSpPr>
            <a:spLocks noGrp="1"/>
          </p:cNvSpPr>
          <p:nvPr>
            <p:ph idx="1"/>
          </p:nvPr>
        </p:nvSpPr>
        <p:spPr>
          <a:xfrm>
            <a:off x="457200" y="1874837"/>
            <a:ext cx="4495800" cy="4525963"/>
          </a:xfrm>
        </p:spPr>
        <p:txBody>
          <a:bodyPr>
            <a:normAutofit/>
          </a:bodyPr>
          <a:lstStyle/>
          <a:p>
            <a:r>
              <a:rPr lang="en-US" dirty="0"/>
              <a:t>Simultaneous contrast is most intense when the two colors are complementary colors.  </a:t>
            </a:r>
            <a:endParaRPr lang="en-US" dirty="0" smtClean="0"/>
          </a:p>
          <a:p>
            <a:r>
              <a:rPr lang="en-US" dirty="0" smtClean="0"/>
              <a:t>Sensation </a:t>
            </a:r>
            <a:r>
              <a:rPr lang="en-US" dirty="0"/>
              <a:t>is the most intense where two extremes are </a:t>
            </a:r>
            <a:r>
              <a:rPr lang="en-US" dirty="0" smtClean="0"/>
              <a:t>juxtaposed.</a:t>
            </a:r>
            <a:endParaRPr lang="en-US" dirty="0"/>
          </a:p>
        </p:txBody>
      </p:sp>
      <p:pic>
        <p:nvPicPr>
          <p:cNvPr id="20484" name="Picture 4" descr="http://www.webexhibits.org/colorart/i/Equinox--Hofmann,-Hans---01.jpg"/>
          <p:cNvPicPr>
            <a:picLocks noChangeAspect="1" noChangeArrowheads="1"/>
          </p:cNvPicPr>
          <p:nvPr/>
        </p:nvPicPr>
        <p:blipFill>
          <a:blip r:embed="rId2" cstate="print"/>
          <a:srcRect/>
          <a:stretch>
            <a:fillRect/>
          </a:stretch>
        </p:blipFill>
        <p:spPr bwMode="auto">
          <a:xfrm>
            <a:off x="4876800" y="1914524"/>
            <a:ext cx="3886200" cy="46386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dissolv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a:t>
            </a:r>
            <a:endParaRPr lang="en-US" dirty="0"/>
          </a:p>
        </p:txBody>
      </p:sp>
      <p:pic>
        <p:nvPicPr>
          <p:cNvPr id="8" name="Picture 2" descr="http://www.uni-bielefeld.de/lili/kumu/farbenlehre-kueppers/bilder/simultan.GIF"/>
          <p:cNvPicPr>
            <a:picLocks noChangeAspect="1" noChangeArrowheads="1"/>
          </p:cNvPicPr>
          <p:nvPr/>
        </p:nvPicPr>
        <p:blipFill>
          <a:blip r:embed="rId2" cstate="print"/>
          <a:srcRect/>
          <a:stretch>
            <a:fillRect/>
          </a:stretch>
        </p:blipFill>
        <p:spPr bwMode="auto">
          <a:xfrm>
            <a:off x="4876800" y="2209800"/>
            <a:ext cx="3924300" cy="3924300"/>
          </a:xfrm>
          <a:prstGeom prst="rect">
            <a:avLst/>
          </a:prstGeom>
          <a:noFill/>
        </p:spPr>
      </p:pic>
      <p:sp>
        <p:nvSpPr>
          <p:cNvPr id="9" name="Rectangle 8"/>
          <p:cNvSpPr/>
          <p:nvPr/>
        </p:nvSpPr>
        <p:spPr>
          <a:xfrm>
            <a:off x="6781800" y="2209800"/>
            <a:ext cx="228600" cy="38862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05400" y="2133600"/>
            <a:ext cx="3505200" cy="2286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76800" y="2209800"/>
            <a:ext cx="228600" cy="38862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34400" y="2209800"/>
            <a:ext cx="228600" cy="38862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05400" y="5943600"/>
            <a:ext cx="3505200" cy="2286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5400" y="2209800"/>
            <a:ext cx="3505200" cy="22860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457200" y="1874837"/>
            <a:ext cx="4343400" cy="3154363"/>
          </a:xfrm>
        </p:spPr>
        <p:txBody>
          <a:bodyPr>
            <a:normAutofit/>
          </a:bodyPr>
          <a:lstStyle/>
          <a:p>
            <a:r>
              <a:rPr lang="en-US" dirty="0" smtClean="0"/>
              <a:t>This is called </a:t>
            </a:r>
            <a:r>
              <a:rPr lang="en-US" b="1" i="1" dirty="0" smtClean="0"/>
              <a:t>chromatic contrast </a:t>
            </a:r>
            <a:r>
              <a:rPr lang="en-US" dirty="0" smtClean="0"/>
              <a:t>when it occurs in the either the red-green or the yellow-blue channel.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6" grpId="0" animBg="1"/>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a:t>
            </a:r>
            <a:endParaRPr lang="en-US" dirty="0"/>
          </a:p>
        </p:txBody>
      </p:sp>
      <p:sp>
        <p:nvSpPr>
          <p:cNvPr id="3" name="Content Placeholder 2"/>
          <p:cNvSpPr>
            <a:spLocks noGrp="1"/>
          </p:cNvSpPr>
          <p:nvPr>
            <p:ph idx="1"/>
          </p:nvPr>
        </p:nvSpPr>
        <p:spPr>
          <a:xfrm>
            <a:off x="457200" y="1874837"/>
            <a:ext cx="8305800" cy="1554163"/>
          </a:xfrm>
        </p:spPr>
        <p:txBody>
          <a:bodyPr>
            <a:normAutofit/>
          </a:bodyPr>
          <a:lstStyle/>
          <a:p>
            <a:r>
              <a:rPr lang="en-US" dirty="0" smtClean="0"/>
              <a:t>This is called lightness or </a:t>
            </a:r>
            <a:r>
              <a:rPr lang="en-US" b="1" i="1" dirty="0" smtClean="0"/>
              <a:t>brightness contrast </a:t>
            </a:r>
            <a:r>
              <a:rPr lang="en-US" dirty="0" smtClean="0"/>
              <a:t>when it occurs in the black-white. (</a:t>
            </a:r>
            <a:r>
              <a:rPr lang="en-US" b="1" dirty="0" smtClean="0"/>
              <a:t>luminance</a:t>
            </a:r>
            <a:r>
              <a:rPr lang="en-US" dirty="0" smtClean="0"/>
              <a:t>)</a:t>
            </a:r>
            <a:endParaRPr lang="en-US" dirty="0"/>
          </a:p>
        </p:txBody>
      </p:sp>
      <p:pic>
        <p:nvPicPr>
          <p:cNvPr id="7" name="Picture 2" descr="http://www.cis.rit.edu/mcsl/icam/surround2.gif"/>
          <p:cNvPicPr>
            <a:picLocks noChangeAspect="1" noChangeArrowheads="1"/>
          </p:cNvPicPr>
          <p:nvPr/>
        </p:nvPicPr>
        <p:blipFill>
          <a:blip r:embed="rId2" cstate="print"/>
          <a:srcRect/>
          <a:stretch>
            <a:fillRect/>
          </a:stretch>
        </p:blipFill>
        <p:spPr bwMode="auto">
          <a:xfrm>
            <a:off x="533400" y="3429000"/>
            <a:ext cx="82296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a:t>
            </a:r>
            <a:endParaRPr lang="en-US" dirty="0"/>
          </a:p>
        </p:txBody>
      </p:sp>
      <p:sp>
        <p:nvSpPr>
          <p:cNvPr id="3" name="Content Placeholder 2"/>
          <p:cNvSpPr>
            <a:spLocks noGrp="1"/>
          </p:cNvSpPr>
          <p:nvPr>
            <p:ph idx="1"/>
          </p:nvPr>
        </p:nvSpPr>
        <p:spPr>
          <a:xfrm>
            <a:off x="457200" y="1874837"/>
            <a:ext cx="8305800" cy="2849563"/>
          </a:xfrm>
        </p:spPr>
        <p:txBody>
          <a:bodyPr>
            <a:normAutofit/>
          </a:bodyPr>
          <a:lstStyle/>
          <a:p>
            <a:pPr>
              <a:buNone/>
            </a:pPr>
            <a:r>
              <a:rPr lang="en-US" i="1" dirty="0" smtClean="0"/>
              <a:t>Contrast occurs because the visual system is better at determining </a:t>
            </a:r>
            <a:r>
              <a:rPr lang="en-US" b="1" i="1" dirty="0" smtClean="0"/>
              <a:t>differences</a:t>
            </a:r>
            <a:r>
              <a:rPr lang="en-US" i="1" dirty="0" smtClean="0"/>
              <a:t> between colors, rather than how much light is actually reflected.</a:t>
            </a:r>
          </a:p>
        </p:txBody>
      </p:sp>
      <p:sp>
        <p:nvSpPr>
          <p:cNvPr id="5" name="Rectangle 4"/>
          <p:cNvSpPr/>
          <p:nvPr/>
        </p:nvSpPr>
        <p:spPr>
          <a:xfrm>
            <a:off x="2743200" y="5257800"/>
            <a:ext cx="5105400" cy="369332"/>
          </a:xfrm>
          <a:prstGeom prst="rect">
            <a:avLst/>
          </a:prstGeom>
        </p:spPr>
        <p:txBody>
          <a:bodyPr wrap="square">
            <a:spAutoFit/>
          </a:bodyPr>
          <a:lstStyle/>
          <a:p>
            <a:r>
              <a:rPr lang="en-US" dirty="0" smtClean="0">
                <a:hlinkClick r:id="rId2"/>
              </a:rPr>
              <a:t>http://www.webexhibits.org/colorart/contrast.html</a:t>
            </a:r>
            <a:endParaRPr lang="en-US" dirty="0"/>
          </a:p>
        </p:txBody>
      </p:sp>
      <p:sp>
        <p:nvSpPr>
          <p:cNvPr id="6" name="TextBox 5"/>
          <p:cNvSpPr txBox="1"/>
          <p:nvPr/>
        </p:nvSpPr>
        <p:spPr>
          <a:xfrm>
            <a:off x="2286000" y="4876800"/>
            <a:ext cx="5500608" cy="369332"/>
          </a:xfrm>
          <a:prstGeom prst="rect">
            <a:avLst/>
          </a:prstGeom>
          <a:noFill/>
        </p:spPr>
        <p:txBody>
          <a:bodyPr wrap="none" rtlCol="0">
            <a:spAutoFit/>
          </a:bodyPr>
          <a:lstStyle/>
          <a:p>
            <a:r>
              <a:rPr lang="en-US" dirty="0" smtClean="0"/>
              <a:t>A magnificent website for simultaneous contrast and art.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8686800" cy="3581400"/>
          </a:xfrm>
        </p:spPr>
        <p:txBody>
          <a:bodyPr>
            <a:noAutofit/>
          </a:bodyPr>
          <a:lstStyle/>
          <a:p>
            <a:r>
              <a:rPr lang="en-US" sz="4000" i="1" dirty="0" smtClean="0"/>
              <a:t>There are functional benefits between </a:t>
            </a:r>
            <a:r>
              <a:rPr lang="en-US" sz="4000" b="1" i="1" dirty="0" smtClean="0"/>
              <a:t>Chromatic contrast </a:t>
            </a:r>
            <a:r>
              <a:rPr lang="en-US" sz="4000" i="1" dirty="0" smtClean="0"/>
              <a:t>and </a:t>
            </a:r>
            <a:br>
              <a:rPr lang="en-US" sz="4000" i="1" dirty="0" smtClean="0"/>
            </a:br>
            <a:r>
              <a:rPr lang="en-US" sz="4000" b="1" i="1" dirty="0" smtClean="0"/>
              <a:t>Luminance contrast</a:t>
            </a:r>
            <a:r>
              <a:rPr lang="en-US" sz="3600" i="1" dirty="0" smtClean="0"/>
              <a:t/>
            </a:r>
            <a:br>
              <a:rPr lang="en-US" sz="3600" i="1" dirty="0" smtClean="0"/>
            </a:br>
            <a:endParaRPr lang="en-US" sz="3600" i="1" dirty="0"/>
          </a:p>
        </p:txBody>
      </p:sp>
      <p:pic>
        <p:nvPicPr>
          <p:cNvPr id="29698" name="Picture 2" descr="Legibility of green text of various luminances on gray backgrounds ranging from black to white. Text is illegible where the text and background luminances are equal."/>
          <p:cNvPicPr>
            <a:picLocks noChangeAspect="1" noChangeArrowheads="1"/>
          </p:cNvPicPr>
          <p:nvPr/>
        </p:nvPicPr>
        <p:blipFill>
          <a:blip r:embed="rId2" cstate="print"/>
          <a:srcRect/>
          <a:stretch>
            <a:fillRect/>
          </a:stretch>
        </p:blipFill>
        <p:spPr bwMode="auto">
          <a:xfrm>
            <a:off x="228600" y="4443411"/>
            <a:ext cx="4267200" cy="2147023"/>
          </a:xfrm>
          <a:prstGeom prst="rect">
            <a:avLst/>
          </a:prstGeom>
          <a:ln>
            <a:noFill/>
          </a:ln>
          <a:effectLst/>
        </p:spPr>
      </p:pic>
      <p:pic>
        <p:nvPicPr>
          <p:cNvPr id="29700" name="Picture 4" descr="Legibility and color saturation of red and green text of various luminances on a light-gray background."/>
          <p:cNvPicPr>
            <a:picLocks noChangeAspect="1" noChangeArrowheads="1"/>
          </p:cNvPicPr>
          <p:nvPr/>
        </p:nvPicPr>
        <p:blipFill>
          <a:blip r:embed="rId3" cstate="print"/>
          <a:srcRect/>
          <a:stretch>
            <a:fillRect/>
          </a:stretch>
        </p:blipFill>
        <p:spPr bwMode="auto">
          <a:xfrm>
            <a:off x="6096000" y="304800"/>
            <a:ext cx="2390775" cy="1438275"/>
          </a:xfrm>
          <a:prstGeom prst="rect">
            <a:avLst/>
          </a:prstGeom>
          <a:ln>
            <a:noFill/>
          </a:ln>
          <a:effectLst>
            <a:outerShdw blurRad="292100" dist="139700" dir="2700000" algn="tl" rotWithShape="0">
              <a:srgbClr val="333333">
                <a:alpha val="65000"/>
              </a:srgbClr>
            </a:outerShdw>
          </a:effectLst>
        </p:spPr>
      </p:pic>
      <p:pic>
        <p:nvPicPr>
          <p:cNvPr id="29702" name="Picture 6" descr="Legibility and color saturation of red and green text of various luminances on a middle-gray background."/>
          <p:cNvPicPr>
            <a:picLocks noChangeAspect="1" noChangeArrowheads="1"/>
          </p:cNvPicPr>
          <p:nvPr/>
        </p:nvPicPr>
        <p:blipFill>
          <a:blip r:embed="rId4" cstate="print"/>
          <a:srcRect/>
          <a:stretch>
            <a:fillRect/>
          </a:stretch>
        </p:blipFill>
        <p:spPr bwMode="auto">
          <a:xfrm>
            <a:off x="3200400" y="304800"/>
            <a:ext cx="2390775" cy="1438275"/>
          </a:xfrm>
          <a:prstGeom prst="rect">
            <a:avLst/>
          </a:prstGeom>
          <a:ln>
            <a:noFill/>
          </a:ln>
          <a:effectLst>
            <a:outerShdw blurRad="292100" dist="139700" dir="2700000" algn="tl" rotWithShape="0">
              <a:srgbClr val="333333">
                <a:alpha val="65000"/>
              </a:srgbClr>
            </a:outerShdw>
          </a:effectLst>
        </p:spPr>
      </p:pic>
      <p:pic>
        <p:nvPicPr>
          <p:cNvPr id="29704" name="Picture 8" descr="Legibility and color saturation of red and green text of various luminances on a black background."/>
          <p:cNvPicPr>
            <a:picLocks noChangeAspect="1" noChangeArrowheads="1"/>
          </p:cNvPicPr>
          <p:nvPr/>
        </p:nvPicPr>
        <p:blipFill>
          <a:blip r:embed="rId5" cstate="print"/>
          <a:srcRect/>
          <a:stretch>
            <a:fillRect/>
          </a:stretch>
        </p:blipFill>
        <p:spPr bwMode="auto">
          <a:xfrm>
            <a:off x="304800" y="304800"/>
            <a:ext cx="2390775" cy="1438275"/>
          </a:xfrm>
          <a:prstGeom prst="rect">
            <a:avLst/>
          </a:prstGeom>
          <a:ln>
            <a:noFill/>
          </a:ln>
          <a:effectLst>
            <a:outerShdw blurRad="292100" dist="139700" dir="2700000" algn="tl" rotWithShape="0">
              <a:srgbClr val="333333">
                <a:alpha val="65000"/>
              </a:srgbClr>
            </a:outerShdw>
          </a:effectLst>
        </p:spPr>
      </p:pic>
      <p:pic>
        <p:nvPicPr>
          <p:cNvPr id="29708" name="Picture 12" descr="The full range of text luminances against all possible background luminances. The background is shaded from white on the left to black on the right. The top line of text is black and the bottom is white, with lines in seven shades of gray in between. RGB values for the text and background are shown on the right and bottom, respectively."/>
          <p:cNvPicPr>
            <a:picLocks noChangeAspect="1" noChangeArrowheads="1"/>
          </p:cNvPicPr>
          <p:nvPr/>
        </p:nvPicPr>
        <p:blipFill>
          <a:blip r:embed="rId6" cstate="print"/>
          <a:srcRect/>
          <a:stretch>
            <a:fillRect/>
          </a:stretch>
        </p:blipFill>
        <p:spPr bwMode="auto">
          <a:xfrm>
            <a:off x="4724400" y="4419600"/>
            <a:ext cx="4267200" cy="220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04"/>
                                        </p:tgtEl>
                                        <p:attrNameLst>
                                          <p:attrName>style.visibility</p:attrName>
                                        </p:attrNameLst>
                                      </p:cBhvr>
                                      <p:to>
                                        <p:strVal val="visible"/>
                                      </p:to>
                                    </p:set>
                                    <p:animEffect transition="in" filter="dissolve">
                                      <p:cBhvr>
                                        <p:cTn id="12" dur="500"/>
                                        <p:tgtEl>
                                          <p:spTgt spid="29704"/>
                                        </p:tgtEl>
                                      </p:cBhvr>
                                    </p:animEffect>
                                  </p:childTnLst>
                                </p:cTn>
                              </p:par>
                              <p:par>
                                <p:cTn id="13" presetID="9" presetClass="entr" presetSubtype="0" fill="hold" nodeType="with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dissolve">
                                      <p:cBhvr>
                                        <p:cTn id="15" dur="500"/>
                                        <p:tgtEl>
                                          <p:spTgt spid="29702"/>
                                        </p:tgtEl>
                                      </p:cBhvr>
                                    </p:animEffect>
                                  </p:childTnLst>
                                </p:cTn>
                              </p:par>
                              <p:par>
                                <p:cTn id="16" presetID="9" presetClass="entr" presetSubtype="0" fill="hold" nodeType="withEffect">
                                  <p:stCondLst>
                                    <p:cond delay="0"/>
                                  </p:stCondLst>
                                  <p:childTnLst>
                                    <p:set>
                                      <p:cBhvr>
                                        <p:cTn id="17" dur="1" fill="hold">
                                          <p:stCondLst>
                                            <p:cond delay="0"/>
                                          </p:stCondLst>
                                        </p:cTn>
                                        <p:tgtEl>
                                          <p:spTgt spid="29700"/>
                                        </p:tgtEl>
                                        <p:attrNameLst>
                                          <p:attrName>style.visibility</p:attrName>
                                        </p:attrNameLst>
                                      </p:cBhvr>
                                      <p:to>
                                        <p:strVal val="visible"/>
                                      </p:to>
                                    </p:set>
                                    <p:animEffect transition="in" filter="dissolve">
                                      <p:cBhvr>
                                        <p:cTn id="18" dur="500"/>
                                        <p:tgtEl>
                                          <p:spTgt spid="29700"/>
                                        </p:tgtEl>
                                      </p:cBhvr>
                                    </p:animEffect>
                                  </p:childTnLst>
                                </p:cTn>
                              </p:par>
                              <p:par>
                                <p:cTn id="19" presetID="9" presetClass="entr" presetSubtype="0"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dissolve">
                                      <p:cBhvr>
                                        <p:cTn id="21" dur="500"/>
                                        <p:tgtEl>
                                          <p:spTgt spid="29698"/>
                                        </p:tgtEl>
                                      </p:cBhvr>
                                    </p:animEffect>
                                  </p:childTnLst>
                                </p:cTn>
                              </p:par>
                              <p:par>
                                <p:cTn id="22" presetID="9" presetClass="entr" presetSubtype="0" fill="hold" nodeType="withEffect">
                                  <p:stCondLst>
                                    <p:cond delay="0"/>
                                  </p:stCondLst>
                                  <p:childTnLst>
                                    <p:set>
                                      <p:cBhvr>
                                        <p:cTn id="23" dur="1" fill="hold">
                                          <p:stCondLst>
                                            <p:cond delay="0"/>
                                          </p:stCondLst>
                                        </p:cTn>
                                        <p:tgtEl>
                                          <p:spTgt spid="29708"/>
                                        </p:tgtEl>
                                        <p:attrNameLst>
                                          <p:attrName>style.visibility</p:attrName>
                                        </p:attrNameLst>
                                      </p:cBhvr>
                                      <p:to>
                                        <p:strVal val="visible"/>
                                      </p:to>
                                    </p:set>
                                    <p:animEffect transition="in" filter="dissolve">
                                      <p:cBhvr>
                                        <p:cTn id="24"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3200400" cy="2133600"/>
          </a:xfrm>
        </p:spPr>
        <p:txBody>
          <a:bodyPr>
            <a:normAutofit/>
          </a:bodyPr>
          <a:lstStyle/>
          <a:p>
            <a:pPr lvl="1">
              <a:buNone/>
            </a:pPr>
            <a:r>
              <a:rPr lang="en-US" dirty="0" smtClean="0"/>
              <a:t>1. Detail</a:t>
            </a:r>
          </a:p>
          <a:p>
            <a:pPr lvl="1">
              <a:buNone/>
            </a:pPr>
            <a:r>
              <a:rPr lang="en-US" dirty="0" smtClean="0"/>
              <a:t>2. Motion</a:t>
            </a:r>
          </a:p>
          <a:p>
            <a:pPr lvl="1">
              <a:buNone/>
            </a:pPr>
            <a:r>
              <a:rPr lang="en-US" dirty="0" smtClean="0"/>
              <a:t>3.Stereoscopic depth</a:t>
            </a:r>
          </a:p>
        </p:txBody>
      </p:sp>
      <p:sp>
        <p:nvSpPr>
          <p:cNvPr id="4" name="Rectangle 3"/>
          <p:cNvSpPr/>
          <p:nvPr/>
        </p:nvSpPr>
        <p:spPr>
          <a:xfrm>
            <a:off x="609600" y="457200"/>
            <a:ext cx="7813165" cy="646331"/>
          </a:xfrm>
          <a:prstGeom prst="rect">
            <a:avLst/>
          </a:prstGeom>
        </p:spPr>
        <p:txBody>
          <a:bodyPr wrap="none">
            <a:spAutoFit/>
          </a:bodyPr>
          <a:lstStyle/>
          <a:p>
            <a:r>
              <a:rPr lang="en-US" sz="3600" dirty="0" smtClean="0"/>
              <a:t>Luminance contrast is better for showing</a:t>
            </a:r>
          </a:p>
        </p:txBody>
      </p:sp>
      <p:pic>
        <p:nvPicPr>
          <p:cNvPr id="28674" name="Picture 2" descr="Sand Dunes 1"/>
          <p:cNvPicPr>
            <a:picLocks noChangeAspect="1" noChangeArrowheads="1"/>
          </p:cNvPicPr>
          <p:nvPr/>
        </p:nvPicPr>
        <p:blipFill>
          <a:blip r:embed="rId2" cstate="print">
            <a:grayscl/>
          </a:blip>
          <a:srcRect/>
          <a:stretch>
            <a:fillRect/>
          </a:stretch>
        </p:blipFill>
        <p:spPr bwMode="auto">
          <a:xfrm>
            <a:off x="3840926" y="1219200"/>
            <a:ext cx="4759239" cy="2971800"/>
          </a:xfrm>
          <a:prstGeom prst="rect">
            <a:avLst/>
          </a:prstGeom>
          <a:ln>
            <a:noFill/>
          </a:ln>
          <a:effectLst>
            <a:outerShdw blurRad="292100" dist="139700" dir="2700000" algn="tl" rotWithShape="0">
              <a:srgbClr val="333333">
                <a:alpha val="65000"/>
              </a:srgbClr>
            </a:outerShdw>
          </a:effectLst>
        </p:spPr>
      </p:pic>
      <p:pic>
        <p:nvPicPr>
          <p:cNvPr id="28676" name="Picture 4" descr="http://www.mikesjournal.com/Sand%20Dunes%201.jpg"/>
          <p:cNvPicPr>
            <a:picLocks noChangeAspect="1" noChangeArrowheads="1"/>
          </p:cNvPicPr>
          <p:nvPr/>
        </p:nvPicPr>
        <p:blipFill>
          <a:blip r:embed="rId3" cstate="print"/>
          <a:srcRect/>
          <a:stretch>
            <a:fillRect/>
          </a:stretch>
        </p:blipFill>
        <p:spPr bwMode="auto">
          <a:xfrm>
            <a:off x="381000" y="3524249"/>
            <a:ext cx="4343400" cy="3257551"/>
          </a:xfrm>
          <a:prstGeom prst="rect">
            <a:avLst/>
          </a:prstGeom>
          <a:noFill/>
        </p:spPr>
      </p:pic>
      <p:sp>
        <p:nvSpPr>
          <p:cNvPr id="9" name="Rectangle 8"/>
          <p:cNvSpPr/>
          <p:nvPr/>
        </p:nvSpPr>
        <p:spPr>
          <a:xfrm>
            <a:off x="5029200" y="4724400"/>
            <a:ext cx="3886200" cy="1815882"/>
          </a:xfrm>
          <a:prstGeom prst="rect">
            <a:avLst/>
          </a:prstGeom>
        </p:spPr>
        <p:txBody>
          <a:bodyPr wrap="square">
            <a:spAutoFit/>
          </a:bodyPr>
          <a:lstStyle/>
          <a:p>
            <a:pPr lvl="1">
              <a:buNone/>
            </a:pPr>
            <a:r>
              <a:rPr lang="en-US" sz="2800" dirty="0" smtClean="0"/>
              <a:t>4. Determining shape from shading</a:t>
            </a:r>
          </a:p>
          <a:p>
            <a:pPr lvl="1">
              <a:buNone/>
            </a:pPr>
            <a:r>
              <a:rPr lang="en-US" sz="2800" dirty="0" smtClean="0"/>
              <a:t>5.  The contrast must be at least 3:1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8674"/>
                                        </p:tgtEl>
                                        <p:attrNameLst>
                                          <p:attrName>style.visibility</p:attrName>
                                        </p:attrNameLst>
                                      </p:cBhvr>
                                      <p:to>
                                        <p:strVal val="visible"/>
                                      </p:to>
                                    </p:set>
                                    <p:animEffect transition="in" filter="dissolve">
                                      <p:cBhvr>
                                        <p:cTn id="23" dur="500"/>
                                        <p:tgtEl>
                                          <p:spTgt spid="2867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8676"/>
                                        </p:tgtEl>
                                        <p:attrNameLst>
                                          <p:attrName>style.visibility</p:attrName>
                                        </p:attrNameLst>
                                      </p:cBhvr>
                                      <p:to>
                                        <p:strVal val="visible"/>
                                      </p:to>
                                    </p:set>
                                    <p:animEffect transition="in" filter="dissolve">
                                      <p:cBhvr>
                                        <p:cTn id="28"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810000" cy="1143000"/>
          </a:xfrm>
        </p:spPr>
        <p:txBody>
          <a:bodyPr>
            <a:normAutofit fontScale="90000"/>
          </a:bodyPr>
          <a:lstStyle/>
          <a:p>
            <a:pPr algn="l"/>
            <a:r>
              <a:rPr lang="en-US" dirty="0" smtClean="0"/>
              <a:t>Color Detection</a:t>
            </a:r>
            <a:br>
              <a:rPr lang="en-US" dirty="0" smtClean="0"/>
            </a:br>
            <a:r>
              <a:rPr lang="en-US" dirty="0" smtClean="0"/>
              <a:t> &amp; Identification</a:t>
            </a:r>
            <a:endParaRPr lang="en-US" dirty="0"/>
          </a:p>
        </p:txBody>
      </p:sp>
      <p:pic>
        <p:nvPicPr>
          <p:cNvPr id="31746" name="Picture 2" descr="http://www.wellesley.edu/Neuroscience/Faculty_page/Conway/science/color_contrast.jpg"/>
          <p:cNvPicPr>
            <a:picLocks noChangeAspect="1" noChangeArrowheads="1"/>
          </p:cNvPicPr>
          <p:nvPr/>
        </p:nvPicPr>
        <p:blipFill>
          <a:blip r:embed="rId2" cstate="print"/>
          <a:srcRect/>
          <a:stretch>
            <a:fillRect/>
          </a:stretch>
        </p:blipFill>
        <p:spPr bwMode="auto">
          <a:xfrm>
            <a:off x="4572000" y="228600"/>
            <a:ext cx="4114800" cy="6515100"/>
          </a:xfrm>
          <a:prstGeom prst="rect">
            <a:avLst/>
          </a:prstGeom>
          <a:noFill/>
        </p:spPr>
      </p:pic>
      <p:sp>
        <p:nvSpPr>
          <p:cNvPr id="5" name="TextBox 4"/>
          <p:cNvSpPr txBox="1"/>
          <p:nvPr/>
        </p:nvSpPr>
        <p:spPr>
          <a:xfrm>
            <a:off x="152400" y="2057400"/>
            <a:ext cx="4136908" cy="1754326"/>
          </a:xfrm>
          <a:prstGeom prst="rect">
            <a:avLst/>
          </a:prstGeom>
          <a:noFill/>
        </p:spPr>
        <p:txBody>
          <a:bodyPr wrap="square" rtlCol="0">
            <a:spAutoFit/>
          </a:bodyPr>
          <a:lstStyle/>
          <a:p>
            <a:r>
              <a:rPr lang="en-US" dirty="0" smtClean="0"/>
              <a:t>The appearance of a color is affected by the colors that surround it, its orientation with respect to the source of light, whether it is perceived as being in or out of a shadow, the texture of the surface on which it lies, etc.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dissolve">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olour circle showing bright saturated colours around the outside and duller versions of these colours inside with black at the centre"/>
          <p:cNvPicPr>
            <a:picLocks noChangeAspect="1" noChangeArrowheads="1"/>
          </p:cNvPicPr>
          <p:nvPr/>
        </p:nvPicPr>
        <p:blipFill>
          <a:blip r:embed="rId2" cstate="print"/>
          <a:srcRect/>
          <a:stretch>
            <a:fillRect/>
          </a:stretch>
        </p:blipFill>
        <p:spPr bwMode="auto">
          <a:xfrm>
            <a:off x="1752600" y="304800"/>
            <a:ext cx="5715000" cy="605790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Design: </a:t>
            </a:r>
            <a:br>
              <a:rPr lang="en-US" dirty="0" smtClean="0"/>
            </a:br>
            <a:r>
              <a:rPr lang="en-US" i="1" dirty="0" smtClean="0">
                <a:effectLst>
                  <a:outerShdw blurRad="38100" dist="38100" dir="2700000" algn="tl">
                    <a:srgbClr val="000000">
                      <a:alpha val="43137"/>
                    </a:srgbClr>
                  </a:outerShdw>
                </a:effectLst>
              </a:rPr>
              <a:t>Color and Detail</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76800" cy="4724399"/>
          </a:xfrm>
        </p:spPr>
        <p:txBody>
          <a:bodyPr>
            <a:normAutofit fontScale="92500" lnSpcReduction="10000"/>
          </a:bodyPr>
          <a:lstStyle/>
          <a:p>
            <a:r>
              <a:rPr lang="en-US" dirty="0" smtClean="0"/>
              <a:t>When using color, luminance contrast is essential for showing detailed information.</a:t>
            </a:r>
          </a:p>
          <a:p>
            <a:r>
              <a:rPr lang="en-US" dirty="0" smtClean="0"/>
              <a:t>As graphical features get larger, the need for extreme luminance contrast declines.</a:t>
            </a:r>
          </a:p>
          <a:p>
            <a:r>
              <a:rPr lang="en-US" dirty="0" smtClean="0"/>
              <a:t>Luminance contrast is critical for small text.</a:t>
            </a:r>
            <a:endParaRPr lang="en-US" dirty="0"/>
          </a:p>
        </p:txBody>
      </p:sp>
      <p:pic>
        <p:nvPicPr>
          <p:cNvPr id="32772" name="Picture 4" descr="http://www.geniusdv.com/news_and_tutorials/2009/06/17/rgb-contrast.png"/>
          <p:cNvPicPr>
            <a:picLocks noChangeAspect="1" noChangeArrowheads="1"/>
          </p:cNvPicPr>
          <p:nvPr/>
        </p:nvPicPr>
        <p:blipFill>
          <a:blip r:embed="rId2" cstate="print"/>
          <a:srcRect/>
          <a:stretch>
            <a:fillRect/>
          </a:stretch>
        </p:blipFill>
        <p:spPr bwMode="auto">
          <a:xfrm>
            <a:off x="5410200" y="1828800"/>
            <a:ext cx="3114675"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dissolve">
                                      <p:cBhvr>
                                        <p:cTn id="2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Design: </a:t>
            </a:r>
            <a:br>
              <a:rPr lang="en-US" dirty="0" smtClean="0"/>
            </a:br>
            <a:r>
              <a:rPr lang="en-US" i="1" dirty="0" smtClean="0">
                <a:effectLst>
                  <a:outerShdw blurRad="38100" dist="38100" dir="2700000" algn="tl">
                    <a:srgbClr val="000000">
                      <a:alpha val="43137"/>
                    </a:srgbClr>
                  </a:outerShdw>
                </a:effectLst>
              </a:rPr>
              <a:t>Color Coding Information</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7772400" cy="4724399"/>
          </a:xfrm>
        </p:spPr>
        <p:txBody>
          <a:bodyPr>
            <a:normAutofit/>
          </a:bodyPr>
          <a:lstStyle/>
          <a:p>
            <a:r>
              <a:rPr lang="en-US" dirty="0" smtClean="0"/>
              <a:t>The most important use of color is to indicate categories of information.</a:t>
            </a:r>
          </a:p>
          <a:p>
            <a:r>
              <a:rPr lang="en-US" dirty="0" smtClean="0"/>
              <a:t>Two primary considerations are:  </a:t>
            </a:r>
          </a:p>
          <a:p>
            <a:pPr lvl="2"/>
            <a:r>
              <a:rPr lang="en-US" dirty="0" smtClean="0"/>
              <a:t>Visual distinctness</a:t>
            </a:r>
          </a:p>
          <a:p>
            <a:pPr lvl="2"/>
            <a:r>
              <a:rPr lang="en-US" dirty="0" err="1" smtClean="0"/>
              <a:t>Learnability</a:t>
            </a:r>
            <a:endParaRPr lang="en-US" dirty="0" smtClean="0"/>
          </a:p>
          <a:p>
            <a:r>
              <a:rPr lang="en-US" dirty="0" smtClean="0"/>
              <a:t>With complex designs and small symbols, the limit of symbols = 12. </a:t>
            </a:r>
          </a:p>
          <a:p>
            <a:r>
              <a:rPr lang="en-US" dirty="0" smtClean="0"/>
              <a:t>6 – 12 symbols can be used in a symbol set.</a:t>
            </a:r>
          </a:p>
          <a:p>
            <a:pPr lvl="2"/>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Design: </a:t>
            </a:r>
            <a:br>
              <a:rPr lang="en-US" dirty="0" smtClean="0"/>
            </a:br>
            <a:r>
              <a:rPr lang="en-US" i="1" dirty="0" smtClean="0">
                <a:effectLst>
                  <a:outerShdw blurRad="38100" dist="38100" dir="2700000" algn="tl">
                    <a:srgbClr val="000000">
                      <a:alpha val="43137"/>
                    </a:srgbClr>
                  </a:outerShdw>
                </a:effectLst>
              </a:rPr>
              <a:t>Emphasis &amp; Highlighting</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7772400" cy="4724399"/>
          </a:xfrm>
        </p:spPr>
        <p:txBody>
          <a:bodyPr>
            <a:normAutofit/>
          </a:bodyPr>
          <a:lstStyle/>
          <a:p>
            <a:pPr lvl="2"/>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Design: </a:t>
            </a:r>
            <a:br>
              <a:rPr lang="en-US" dirty="0" smtClean="0"/>
            </a:br>
            <a:r>
              <a:rPr lang="en-US" i="1" dirty="0" smtClean="0">
                <a:effectLst>
                  <a:outerShdw blurRad="38100" dist="38100" dir="2700000" algn="tl">
                    <a:srgbClr val="000000">
                      <a:alpha val="43137"/>
                    </a:srgbClr>
                  </a:outerShdw>
                </a:effectLst>
              </a:rPr>
              <a:t>Color Sequencing</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7772400" cy="4724399"/>
          </a:xfrm>
        </p:spPr>
        <p:txBody>
          <a:bodyPr>
            <a:normAutofit/>
          </a:bodyPr>
          <a:lstStyle/>
          <a:p>
            <a:pPr lvl="2"/>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Design: </a:t>
            </a:r>
            <a:br>
              <a:rPr lang="en-US" dirty="0" smtClean="0"/>
            </a:br>
            <a:r>
              <a:rPr lang="en-US" i="1" dirty="0" smtClean="0">
                <a:effectLst>
                  <a:outerShdw blurRad="38100" dist="38100" dir="2700000" algn="tl">
                    <a:srgbClr val="000000">
                      <a:alpha val="43137"/>
                    </a:srgbClr>
                  </a:outerShdw>
                </a:effectLst>
              </a:rPr>
              <a:t>Semantics of Color</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7772400" cy="4724399"/>
          </a:xfrm>
        </p:spPr>
        <p:txBody>
          <a:bodyPr>
            <a:normAutofit/>
          </a:bodyPr>
          <a:lstStyle/>
          <a:p>
            <a:pPr lvl="2"/>
            <a:endParaRPr lang="en-US" dirty="0"/>
          </a:p>
        </p:txBody>
      </p:sp>
    </p:spTree>
    <p:extLst>
      <p:ext uri="{BB962C8B-B14F-4D97-AF65-F5344CB8AC3E}">
        <p14:creationId xmlns:p14="http://schemas.microsoft.com/office/powerpoint/2010/main" val="37379834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Color-Processing in Vision</a:t>
            </a:r>
            <a:endParaRPr lang="en-US" dirty="0"/>
          </a:p>
        </p:txBody>
      </p:sp>
      <p:pic>
        <p:nvPicPr>
          <p:cNvPr id="1026" name="Picture 2" descr="http://hyperphysics.phy-astr.gsu.edu/hbase/vision/imgvis/colviscon.gif"/>
          <p:cNvPicPr>
            <a:picLocks noChangeAspect="1" noChangeArrowheads="1"/>
          </p:cNvPicPr>
          <p:nvPr/>
        </p:nvPicPr>
        <p:blipFill>
          <a:blip r:embed="rId2" cstate="print">
            <a:duotone>
              <a:prstClr val="black"/>
              <a:schemeClr val="accent5">
                <a:tint val="45000"/>
                <a:satMod val="400000"/>
              </a:schemeClr>
            </a:duotone>
            <a:lum bright="14000"/>
          </a:blip>
          <a:srcRect/>
          <a:stretch>
            <a:fillRect/>
          </a:stretch>
        </p:blipFill>
        <p:spPr bwMode="auto">
          <a:xfrm>
            <a:off x="1524000" y="2133600"/>
            <a:ext cx="6172200" cy="4122837"/>
          </a:xfrm>
          <a:prstGeom prst="rect">
            <a:avLst/>
          </a:prstGeom>
          <a:noFill/>
          <a:effectLst/>
        </p:spPr>
      </p:pic>
      <p:pic>
        <p:nvPicPr>
          <p:cNvPr id="6" name="Picture 2" descr="http://www.colortools.net/img25/spectrum_chart.jpg"/>
          <p:cNvPicPr>
            <a:picLocks noChangeAspect="1" noChangeArrowheads="1"/>
          </p:cNvPicPr>
          <p:nvPr/>
        </p:nvPicPr>
        <p:blipFill>
          <a:blip r:embed="rId3" cstate="print"/>
          <a:srcRect/>
          <a:stretch>
            <a:fillRect/>
          </a:stretch>
        </p:blipFill>
        <p:spPr bwMode="auto">
          <a:xfrm>
            <a:off x="0" y="1219200"/>
            <a:ext cx="9144000" cy="4572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Major Theories of Color Vision</a:t>
            </a:r>
            <a:endParaRPr lang="en-US" dirty="0"/>
          </a:p>
        </p:txBody>
      </p:sp>
      <p:pic>
        <p:nvPicPr>
          <p:cNvPr id="4" name="Picture 2" descr="http://www.colortools.net/img25/spectrum_chart.jpg"/>
          <p:cNvPicPr>
            <a:picLocks noChangeAspect="1" noChangeArrowheads="1"/>
          </p:cNvPicPr>
          <p:nvPr/>
        </p:nvPicPr>
        <p:blipFill>
          <a:blip r:embed="rId2" cstate="print"/>
          <a:srcRect/>
          <a:stretch>
            <a:fillRect/>
          </a:stretch>
        </p:blipFill>
        <p:spPr bwMode="auto">
          <a:xfrm>
            <a:off x="0" y="1219200"/>
            <a:ext cx="9144000" cy="457200"/>
          </a:xfrm>
          <a:prstGeom prst="rect">
            <a:avLst/>
          </a:prstGeom>
          <a:noFill/>
        </p:spPr>
      </p:pic>
      <p:pic>
        <p:nvPicPr>
          <p:cNvPr id="5" name="Picture 2" descr="http://www.psych.ucalgary.ca/PACE/VA-LAB/colourperceptionweb/trichromatic.jpg"/>
          <p:cNvPicPr>
            <a:picLocks noChangeAspect="1" noChangeArrowheads="1"/>
          </p:cNvPicPr>
          <p:nvPr/>
        </p:nvPicPr>
        <p:blipFill>
          <a:blip r:embed="rId3" cstate="print"/>
          <a:srcRect/>
          <a:stretch>
            <a:fillRect/>
          </a:stretch>
        </p:blipFill>
        <p:spPr bwMode="auto">
          <a:xfrm>
            <a:off x="609600" y="2667000"/>
            <a:ext cx="3362325" cy="2305050"/>
          </a:xfrm>
          <a:prstGeom prst="rect">
            <a:avLst/>
          </a:prstGeom>
          <a:ln>
            <a:noFill/>
          </a:ln>
          <a:effectLst>
            <a:outerShdw blurRad="292100" dist="139700" dir="2700000" algn="tl" rotWithShape="0">
              <a:srgbClr val="333333">
                <a:alpha val="65000"/>
              </a:srgbClr>
            </a:outerShdw>
          </a:effectLst>
        </p:spPr>
      </p:pic>
      <p:pic>
        <p:nvPicPr>
          <p:cNvPr id="17410" name="Picture 2" descr="http://www.psych.ucalgary.ca/PACE/VA-LAB/colourperceptionweb/opponentpic.jpg"/>
          <p:cNvPicPr>
            <a:picLocks noChangeAspect="1" noChangeArrowheads="1"/>
          </p:cNvPicPr>
          <p:nvPr/>
        </p:nvPicPr>
        <p:blipFill>
          <a:blip r:embed="rId4" cstate="print"/>
          <a:srcRect/>
          <a:stretch>
            <a:fillRect/>
          </a:stretch>
        </p:blipFill>
        <p:spPr bwMode="auto">
          <a:xfrm>
            <a:off x="4724400" y="3810000"/>
            <a:ext cx="4114800" cy="2514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791191" y="3210580"/>
            <a:ext cx="3981218" cy="523220"/>
          </a:xfrm>
          <a:prstGeom prst="rect">
            <a:avLst/>
          </a:prstGeom>
        </p:spPr>
        <p:txBody>
          <a:bodyPr wrap="none">
            <a:spAutoFit/>
          </a:bodyPr>
          <a:lstStyle/>
          <a:p>
            <a:r>
              <a:rPr lang="en-US" sz="2800" dirty="0" smtClean="0"/>
              <a:t>Opponent-Process Theory</a:t>
            </a:r>
            <a:endParaRPr lang="en-US" sz="2800" dirty="0"/>
          </a:p>
        </p:txBody>
      </p:sp>
      <p:sp>
        <p:nvSpPr>
          <p:cNvPr id="8" name="Rectangle 7"/>
          <p:cNvSpPr/>
          <p:nvPr/>
        </p:nvSpPr>
        <p:spPr>
          <a:xfrm>
            <a:off x="762000" y="2067580"/>
            <a:ext cx="3104568" cy="523220"/>
          </a:xfrm>
          <a:prstGeom prst="rect">
            <a:avLst/>
          </a:prstGeom>
        </p:spPr>
        <p:txBody>
          <a:bodyPr wrap="none">
            <a:spAutoFit/>
          </a:bodyPr>
          <a:lstStyle/>
          <a:p>
            <a:r>
              <a:rPr lang="en-US" sz="2800" dirty="0" err="1" smtClean="0"/>
              <a:t>Trichromatic</a:t>
            </a:r>
            <a:r>
              <a:rPr lang="en-US" sz="2800" dirty="0" smtClean="0"/>
              <a:t> Theory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Effect transition="in" filter="dissolve">
                                      <p:cBhvr>
                                        <p:cTn id="2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Trichromatic</a:t>
            </a:r>
            <a:r>
              <a:rPr lang="en-US" dirty="0" smtClean="0"/>
              <a:t> Theory</a:t>
            </a:r>
            <a:endParaRPr lang="en-US" dirty="0"/>
          </a:p>
        </p:txBody>
      </p:sp>
      <p:sp>
        <p:nvSpPr>
          <p:cNvPr id="3" name="Content Placeholder 2"/>
          <p:cNvSpPr>
            <a:spLocks noGrp="1"/>
          </p:cNvSpPr>
          <p:nvPr>
            <p:ph idx="1"/>
          </p:nvPr>
        </p:nvSpPr>
        <p:spPr>
          <a:xfrm>
            <a:off x="457200" y="1600200"/>
            <a:ext cx="8229600" cy="1219200"/>
          </a:xfrm>
        </p:spPr>
        <p:txBody>
          <a:bodyPr>
            <a:normAutofit fontScale="85000" lnSpcReduction="10000"/>
          </a:bodyPr>
          <a:lstStyle/>
          <a:p>
            <a:r>
              <a:rPr lang="en-US" dirty="0" smtClean="0"/>
              <a:t>Cone receptors process color.</a:t>
            </a:r>
          </a:p>
          <a:p>
            <a:r>
              <a:rPr lang="en-US" dirty="0" smtClean="0"/>
              <a:t>There are 3 types of color-sensitive cones in the retina.</a:t>
            </a:r>
            <a:endParaRPr lang="en-US" dirty="0"/>
          </a:p>
        </p:txBody>
      </p:sp>
      <p:pic>
        <p:nvPicPr>
          <p:cNvPr id="15362" name="Picture 2" descr="http://hyperphysics.phy-astr.gsu.edu/hbase/vision/imgvis/colcon.gif"/>
          <p:cNvPicPr>
            <a:picLocks noChangeAspect="1" noChangeArrowheads="1"/>
          </p:cNvPicPr>
          <p:nvPr/>
        </p:nvPicPr>
        <p:blipFill>
          <a:blip r:embed="rId2" cstate="print"/>
          <a:srcRect/>
          <a:stretch>
            <a:fillRect/>
          </a:stretch>
        </p:blipFill>
        <p:spPr bwMode="auto">
          <a:xfrm>
            <a:off x="2209800" y="3429000"/>
            <a:ext cx="5739061" cy="3124200"/>
          </a:xfrm>
          <a:prstGeom prst="rect">
            <a:avLst/>
          </a:prstGeom>
          <a:noFill/>
        </p:spPr>
      </p:pic>
      <p:sp>
        <p:nvSpPr>
          <p:cNvPr id="6" name="TextBox 5"/>
          <p:cNvSpPr txBox="1"/>
          <p:nvPr/>
        </p:nvSpPr>
        <p:spPr>
          <a:xfrm>
            <a:off x="3657600" y="2590800"/>
            <a:ext cx="2188548"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Light Response Curve</a:t>
            </a:r>
            <a:endParaRPr lang="en-US" dirty="0">
              <a:effectLst>
                <a:outerShdw blurRad="38100" dist="38100" dir="2700000" algn="tl">
                  <a:srgbClr val="000000">
                    <a:alpha val="43137"/>
                  </a:srgbClr>
                </a:outerShdw>
              </a:effectLst>
            </a:endParaRPr>
          </a:p>
        </p:txBody>
      </p:sp>
      <p:cxnSp>
        <p:nvCxnSpPr>
          <p:cNvPr id="8" name="Curved Connector 7"/>
          <p:cNvCxnSpPr/>
          <p:nvPr/>
        </p:nvCxnSpPr>
        <p:spPr>
          <a:xfrm>
            <a:off x="2362200" y="3048000"/>
            <a:ext cx="1066800" cy="381000"/>
          </a:xfrm>
          <a:prstGeom prst="curvedConnector3">
            <a:avLst>
              <a:gd name="adj1" fmla="val 99857"/>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2895600"/>
            <a:ext cx="1269578" cy="276999"/>
          </a:xfrm>
          <a:prstGeom prst="rect">
            <a:avLst/>
          </a:prstGeom>
          <a:noFill/>
        </p:spPr>
        <p:txBody>
          <a:bodyPr wrap="none" rtlCol="0">
            <a:spAutoFit/>
          </a:bodyPr>
          <a:lstStyle/>
          <a:p>
            <a:r>
              <a:rPr lang="en-US" sz="1200" dirty="0" smtClean="0"/>
              <a:t>Peak </a:t>
            </a:r>
            <a:r>
              <a:rPr lang="en-US" sz="1200" dirty="0" err="1" smtClean="0"/>
              <a:t>responsivity</a:t>
            </a:r>
            <a:endParaRPr lang="en-US" sz="1200" dirty="0"/>
          </a:p>
        </p:txBody>
      </p:sp>
      <p:cxnSp>
        <p:nvCxnSpPr>
          <p:cNvPr id="16" name="Curved Connector 15"/>
          <p:cNvCxnSpPr>
            <a:stCxn id="13" idx="3"/>
          </p:cNvCxnSpPr>
          <p:nvPr/>
        </p:nvCxnSpPr>
        <p:spPr>
          <a:xfrm>
            <a:off x="2336378" y="3034100"/>
            <a:ext cx="2464222" cy="471100"/>
          </a:xfrm>
          <a:prstGeom prst="curvedConnector3">
            <a:avLst>
              <a:gd name="adj1" fmla="val 10005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2362200" y="3048000"/>
            <a:ext cx="3124200" cy="457200"/>
          </a:xfrm>
          <a:prstGeom prst="curvedConnector3">
            <a:avLst>
              <a:gd name="adj1" fmla="val 99889"/>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2" descr="http://www.colortools.net/img25/spectrum_chart.jpg"/>
          <p:cNvPicPr>
            <a:picLocks noChangeAspect="1" noChangeArrowheads="1"/>
          </p:cNvPicPr>
          <p:nvPr/>
        </p:nvPicPr>
        <p:blipFill>
          <a:blip r:embed="rId3" cstate="print"/>
          <a:srcRect/>
          <a:stretch>
            <a:fillRect/>
          </a:stretch>
        </p:blipFill>
        <p:spPr bwMode="auto">
          <a:xfrm>
            <a:off x="0" y="1219200"/>
            <a:ext cx="9144000" cy="457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dissolve">
                                      <p:cBhvr>
                                        <p:cTn id="17" dur="5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Color-Processing in Vision</a:t>
            </a:r>
            <a:endParaRPr lang="en-US" dirty="0"/>
          </a:p>
        </p:txBody>
      </p:sp>
      <p:pic>
        <p:nvPicPr>
          <p:cNvPr id="15362" name="Picture 2" descr="http://hyperphysics.phy-astr.gsu.edu/hbase/vision/imgvis/colcon.gif"/>
          <p:cNvPicPr>
            <a:picLocks noChangeAspect="1" noChangeArrowheads="1"/>
          </p:cNvPicPr>
          <p:nvPr/>
        </p:nvPicPr>
        <p:blipFill>
          <a:blip r:embed="rId2" cstate="print"/>
          <a:srcRect/>
          <a:stretch>
            <a:fillRect/>
          </a:stretch>
        </p:blipFill>
        <p:spPr bwMode="auto">
          <a:xfrm>
            <a:off x="1981200" y="3200400"/>
            <a:ext cx="5739061" cy="3657600"/>
          </a:xfrm>
          <a:prstGeom prst="rect">
            <a:avLst/>
          </a:prstGeom>
          <a:noFill/>
        </p:spPr>
      </p:pic>
      <p:sp>
        <p:nvSpPr>
          <p:cNvPr id="6" name="TextBox 5"/>
          <p:cNvSpPr txBox="1"/>
          <p:nvPr/>
        </p:nvSpPr>
        <p:spPr>
          <a:xfrm>
            <a:off x="3429000" y="2362200"/>
            <a:ext cx="2188548"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Light Response Curve</a:t>
            </a:r>
            <a:endParaRPr lang="en-US" dirty="0">
              <a:effectLst>
                <a:outerShdw blurRad="38100" dist="38100" dir="2700000" algn="tl">
                  <a:srgbClr val="000000">
                    <a:alpha val="43137"/>
                  </a:srgbClr>
                </a:outerShdw>
              </a:effectLst>
            </a:endParaRPr>
          </a:p>
        </p:txBody>
      </p:sp>
      <p:cxnSp>
        <p:nvCxnSpPr>
          <p:cNvPr id="8" name="Curved Connector 7"/>
          <p:cNvCxnSpPr/>
          <p:nvPr/>
        </p:nvCxnSpPr>
        <p:spPr>
          <a:xfrm>
            <a:off x="2133600" y="2819400"/>
            <a:ext cx="1066800" cy="381000"/>
          </a:xfrm>
          <a:prstGeom prst="curvedConnector3">
            <a:avLst>
              <a:gd name="adj1" fmla="val 10083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67000"/>
            <a:ext cx="1269578" cy="276999"/>
          </a:xfrm>
          <a:prstGeom prst="rect">
            <a:avLst/>
          </a:prstGeom>
          <a:noFill/>
        </p:spPr>
        <p:txBody>
          <a:bodyPr wrap="none" rtlCol="0">
            <a:spAutoFit/>
          </a:bodyPr>
          <a:lstStyle/>
          <a:p>
            <a:r>
              <a:rPr lang="en-US" sz="1200" dirty="0" smtClean="0"/>
              <a:t>Peak </a:t>
            </a:r>
            <a:r>
              <a:rPr lang="en-US" sz="1200" dirty="0" err="1" smtClean="0"/>
              <a:t>responsivity</a:t>
            </a:r>
            <a:endParaRPr lang="en-US" sz="1200" dirty="0"/>
          </a:p>
        </p:txBody>
      </p:sp>
      <p:cxnSp>
        <p:nvCxnSpPr>
          <p:cNvPr id="16" name="Curved Connector 15"/>
          <p:cNvCxnSpPr>
            <a:stCxn id="13" idx="3"/>
          </p:cNvCxnSpPr>
          <p:nvPr/>
        </p:nvCxnSpPr>
        <p:spPr>
          <a:xfrm>
            <a:off x="2107778" y="2805500"/>
            <a:ext cx="2464222" cy="471100"/>
          </a:xfrm>
          <a:prstGeom prst="curvedConnector3">
            <a:avLst>
              <a:gd name="adj1" fmla="val 10005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2133600" y="2819400"/>
            <a:ext cx="3124200" cy="381000"/>
          </a:xfrm>
          <a:prstGeom prst="curvedConnector3">
            <a:avLst>
              <a:gd name="adj1" fmla="val 100028"/>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1300" y="1852136"/>
            <a:ext cx="2362200" cy="1477328"/>
          </a:xfrm>
          <a:prstGeom prst="rect">
            <a:avLst/>
          </a:prstGeom>
          <a:noFill/>
        </p:spPr>
        <p:txBody>
          <a:bodyPr wrap="square" rtlCol="0">
            <a:spAutoFit/>
          </a:bodyPr>
          <a:lstStyle/>
          <a:p>
            <a:pPr algn="ctr"/>
            <a:r>
              <a:rPr lang="en-US" dirty="0" smtClean="0">
                <a:solidFill>
                  <a:srgbClr val="0070C0"/>
                </a:solidFill>
              </a:rPr>
              <a:t>BLUE CONES</a:t>
            </a:r>
          </a:p>
          <a:p>
            <a:pPr>
              <a:buFont typeface="Arial" pitchFamily="34" charset="0"/>
              <a:buChar char="•"/>
            </a:pPr>
            <a:r>
              <a:rPr lang="en-US" sz="1200" dirty="0" smtClean="0">
                <a:solidFill>
                  <a:srgbClr val="0070C0"/>
                </a:solidFill>
              </a:rPr>
              <a:t>2% OF THE CONE POPULATION</a:t>
            </a:r>
          </a:p>
          <a:p>
            <a:pPr>
              <a:buFont typeface="Arial" pitchFamily="34" charset="0"/>
              <a:buChar char="•"/>
            </a:pPr>
            <a:r>
              <a:rPr lang="en-US" sz="1200" dirty="0" smtClean="0"/>
              <a:t>Found mostly outside the fovea</a:t>
            </a:r>
          </a:p>
          <a:p>
            <a:pPr>
              <a:buFont typeface="Arial" pitchFamily="34" charset="0"/>
              <a:buChar char="•"/>
            </a:pPr>
            <a:r>
              <a:rPr lang="en-US" sz="1200" dirty="0" smtClean="0"/>
              <a:t>Blue cone sensitivity is equal to the others, so it must have a boosting mechanism.</a:t>
            </a:r>
          </a:p>
          <a:p>
            <a:pPr>
              <a:buFont typeface="Arial" pitchFamily="34" charset="0"/>
              <a:buChar char="•"/>
            </a:pPr>
            <a:endParaRPr lang="en-US" sz="1200" dirty="0" smtClean="0">
              <a:solidFill>
                <a:srgbClr val="0070C0"/>
              </a:solidFill>
            </a:endParaRPr>
          </a:p>
        </p:txBody>
      </p:sp>
      <p:sp>
        <p:nvSpPr>
          <p:cNvPr id="14" name="TextBox 13"/>
          <p:cNvSpPr txBox="1"/>
          <p:nvPr/>
        </p:nvSpPr>
        <p:spPr>
          <a:xfrm>
            <a:off x="76200" y="4343400"/>
            <a:ext cx="1956177" cy="830997"/>
          </a:xfrm>
          <a:prstGeom prst="rect">
            <a:avLst/>
          </a:prstGeom>
          <a:noFill/>
        </p:spPr>
        <p:txBody>
          <a:bodyPr wrap="none" rtlCol="0">
            <a:spAutoFit/>
          </a:bodyPr>
          <a:lstStyle/>
          <a:p>
            <a:r>
              <a:rPr lang="en-US" sz="1200" dirty="0" smtClean="0"/>
              <a:t>How much of the particular </a:t>
            </a:r>
          </a:p>
          <a:p>
            <a:r>
              <a:rPr lang="en-US" sz="1200" dirty="0" smtClean="0"/>
              <a:t>part of the color spectrum is</a:t>
            </a:r>
          </a:p>
          <a:p>
            <a:r>
              <a:rPr lang="en-US" sz="1200" dirty="0"/>
              <a:t>a</a:t>
            </a:r>
            <a:r>
              <a:rPr lang="en-US" sz="1200" dirty="0" smtClean="0"/>
              <a:t>bsorbed by the 3 types </a:t>
            </a:r>
          </a:p>
          <a:p>
            <a:r>
              <a:rPr lang="en-US" sz="1200" dirty="0" smtClean="0"/>
              <a:t>of cones.</a:t>
            </a:r>
            <a:endParaRPr lang="en-US" sz="1200" dirty="0"/>
          </a:p>
        </p:txBody>
      </p:sp>
      <p:pic>
        <p:nvPicPr>
          <p:cNvPr id="16386" name="Picture 2" descr="http://www.colortools.net/img25/spectrum_chart.jpg"/>
          <p:cNvPicPr>
            <a:picLocks noChangeAspect="1" noChangeArrowheads="1"/>
          </p:cNvPicPr>
          <p:nvPr/>
        </p:nvPicPr>
        <p:blipFill>
          <a:blip r:embed="rId3" cstate="print"/>
          <a:srcRect/>
          <a:stretch>
            <a:fillRect/>
          </a:stretch>
        </p:blipFill>
        <p:spPr bwMode="auto">
          <a:xfrm>
            <a:off x="0" y="1219200"/>
            <a:ext cx="9144000" cy="457200"/>
          </a:xfrm>
          <a:prstGeom prst="rect">
            <a:avLst/>
          </a:prstGeom>
          <a:noFill/>
        </p:spPr>
      </p:pic>
      <p:sp>
        <p:nvSpPr>
          <p:cNvPr id="23" name="TextBox 22"/>
          <p:cNvSpPr txBox="1"/>
          <p:nvPr/>
        </p:nvSpPr>
        <p:spPr>
          <a:xfrm>
            <a:off x="6553200" y="4290536"/>
            <a:ext cx="2438400" cy="738664"/>
          </a:xfrm>
          <a:prstGeom prst="rect">
            <a:avLst/>
          </a:prstGeom>
          <a:noFill/>
        </p:spPr>
        <p:txBody>
          <a:bodyPr wrap="square" rtlCol="0">
            <a:spAutoFit/>
          </a:bodyPr>
          <a:lstStyle/>
          <a:p>
            <a:pPr algn="ctr"/>
            <a:r>
              <a:rPr lang="en-US" dirty="0" smtClean="0">
                <a:solidFill>
                  <a:srgbClr val="FF0000"/>
                </a:solidFill>
              </a:rPr>
              <a:t>RED CONES</a:t>
            </a:r>
          </a:p>
          <a:p>
            <a:pPr>
              <a:buFont typeface="Arial" pitchFamily="34" charset="0"/>
              <a:buChar char="•"/>
            </a:pPr>
            <a:r>
              <a:rPr lang="en-US" sz="1200" dirty="0" smtClean="0">
                <a:solidFill>
                  <a:srgbClr val="FF0000"/>
                </a:solidFill>
              </a:rPr>
              <a:t>64% OF THE CONE POPULATION</a:t>
            </a:r>
          </a:p>
          <a:p>
            <a:pPr>
              <a:buFont typeface="Arial" pitchFamily="34" charset="0"/>
              <a:buChar char="•"/>
            </a:pPr>
            <a:r>
              <a:rPr lang="en-US" sz="1200" dirty="0" smtClean="0"/>
              <a:t>Packed into the fovea </a:t>
            </a:r>
            <a:r>
              <a:rPr lang="en-US" sz="1200" dirty="0" err="1" smtClean="0"/>
              <a:t>centralis</a:t>
            </a:r>
            <a:r>
              <a:rPr lang="en-US" sz="1200" dirty="0" smtClean="0"/>
              <a:t>.</a:t>
            </a:r>
          </a:p>
        </p:txBody>
      </p:sp>
      <p:sp>
        <p:nvSpPr>
          <p:cNvPr id="24" name="TextBox 23"/>
          <p:cNvSpPr txBox="1"/>
          <p:nvPr/>
        </p:nvSpPr>
        <p:spPr>
          <a:xfrm>
            <a:off x="6591300" y="3299936"/>
            <a:ext cx="2362200" cy="923330"/>
          </a:xfrm>
          <a:prstGeom prst="rect">
            <a:avLst/>
          </a:prstGeom>
          <a:noFill/>
        </p:spPr>
        <p:txBody>
          <a:bodyPr wrap="square" rtlCol="0">
            <a:spAutoFit/>
          </a:bodyPr>
          <a:lstStyle/>
          <a:p>
            <a:pPr algn="ctr"/>
            <a:r>
              <a:rPr lang="en-US" dirty="0" smtClean="0">
                <a:solidFill>
                  <a:srgbClr val="00B050"/>
                </a:solidFill>
              </a:rPr>
              <a:t>GREEN CONES</a:t>
            </a:r>
          </a:p>
          <a:p>
            <a:pPr>
              <a:buFont typeface="Arial" pitchFamily="34" charset="0"/>
              <a:buChar char="•"/>
            </a:pPr>
            <a:r>
              <a:rPr lang="en-US" sz="1200" dirty="0" smtClean="0">
                <a:solidFill>
                  <a:srgbClr val="00B050"/>
                </a:solidFill>
              </a:rPr>
              <a:t>32% OF THE CONE POPULATION</a:t>
            </a:r>
          </a:p>
          <a:p>
            <a:pPr>
              <a:buFont typeface="Arial" pitchFamily="34" charset="0"/>
              <a:buChar char="•"/>
            </a:pPr>
            <a:r>
              <a:rPr lang="en-US" sz="1200" dirty="0" smtClean="0"/>
              <a:t>Packed into the fovea </a:t>
            </a:r>
            <a:r>
              <a:rPr lang="en-US" sz="1200" dirty="0" err="1" smtClean="0"/>
              <a:t>centralis</a:t>
            </a:r>
            <a:r>
              <a:rPr lang="en-US" sz="1200" dirty="0" smtClean="0"/>
              <a:t>.</a:t>
            </a:r>
          </a:p>
          <a:p>
            <a:pPr>
              <a:buFont typeface="Arial" pitchFamily="34" charset="0"/>
              <a:buChar char="•"/>
            </a:pPr>
            <a:endParaRPr lang="en-US" sz="1200" dirty="0" smtClean="0">
              <a:solidFill>
                <a:srgbClr val="00B050"/>
              </a:solidFill>
            </a:endParaRPr>
          </a:p>
        </p:txBody>
      </p:sp>
      <p:sp>
        <p:nvSpPr>
          <p:cNvPr id="25" name="TextBox 24"/>
          <p:cNvSpPr txBox="1"/>
          <p:nvPr/>
        </p:nvSpPr>
        <p:spPr>
          <a:xfrm>
            <a:off x="7543800" y="5867400"/>
            <a:ext cx="956993" cy="276999"/>
          </a:xfrm>
          <a:prstGeom prst="rect">
            <a:avLst/>
          </a:prstGeom>
          <a:noFill/>
        </p:spPr>
        <p:txBody>
          <a:bodyPr wrap="none" rtlCol="0">
            <a:spAutoFit/>
          </a:bodyPr>
          <a:lstStyle/>
          <a:p>
            <a:r>
              <a:rPr lang="en-US" sz="1200" dirty="0" smtClean="0"/>
              <a:t>Nanometers</a:t>
            </a:r>
            <a:endParaRPr lang="en-US" sz="1200" dirty="0"/>
          </a:p>
        </p:txBody>
      </p:sp>
      <p:cxnSp>
        <p:nvCxnSpPr>
          <p:cNvPr id="27" name="Straight Connector 26"/>
          <p:cNvCxnSpPr/>
          <p:nvPr/>
        </p:nvCxnSpPr>
        <p:spPr>
          <a:xfrm>
            <a:off x="990600" y="3505200"/>
            <a:ext cx="4495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64945" y="3276600"/>
            <a:ext cx="1344855" cy="276999"/>
          </a:xfrm>
          <a:prstGeom prst="rect">
            <a:avLst/>
          </a:prstGeom>
          <a:noFill/>
        </p:spPr>
        <p:txBody>
          <a:bodyPr wrap="none" rtlCol="0">
            <a:spAutoFit/>
          </a:bodyPr>
          <a:lstStyle/>
          <a:p>
            <a:r>
              <a:rPr lang="en-US" sz="1200" dirty="0" smtClean="0"/>
              <a:t>Height is unknown</a:t>
            </a:r>
            <a:endParaRPr lang="en-US" sz="1200" dirty="0"/>
          </a:p>
        </p:txBody>
      </p:sp>
      <p:sp>
        <p:nvSpPr>
          <p:cNvPr id="29" name="TextBox 28"/>
          <p:cNvSpPr txBox="1"/>
          <p:nvPr/>
        </p:nvSpPr>
        <p:spPr>
          <a:xfrm>
            <a:off x="6629400" y="1295400"/>
            <a:ext cx="1219200" cy="246221"/>
          </a:xfrm>
          <a:prstGeom prst="rect">
            <a:avLst/>
          </a:prstGeom>
          <a:noFill/>
        </p:spPr>
        <p:txBody>
          <a:bodyPr wrap="square" rtlCol="0">
            <a:spAutoFit/>
          </a:bodyPr>
          <a:lstStyle/>
          <a:p>
            <a:r>
              <a:rPr lang="en-US" sz="1000" dirty="0" smtClean="0">
                <a:solidFill>
                  <a:schemeClr val="bg1"/>
                </a:solidFill>
              </a:rPr>
              <a:t>Short wavelength</a:t>
            </a:r>
            <a:endParaRPr lang="en-US" sz="1000" dirty="0">
              <a:solidFill>
                <a:schemeClr val="bg1"/>
              </a:solidFill>
            </a:endParaRPr>
          </a:p>
        </p:txBody>
      </p:sp>
      <p:sp>
        <p:nvSpPr>
          <p:cNvPr id="30" name="TextBox 29"/>
          <p:cNvSpPr txBox="1"/>
          <p:nvPr/>
        </p:nvSpPr>
        <p:spPr>
          <a:xfrm>
            <a:off x="1143000" y="1295400"/>
            <a:ext cx="1219200" cy="246221"/>
          </a:xfrm>
          <a:prstGeom prst="rect">
            <a:avLst/>
          </a:prstGeom>
          <a:noFill/>
        </p:spPr>
        <p:txBody>
          <a:bodyPr wrap="square" rtlCol="0">
            <a:spAutoFit/>
          </a:bodyPr>
          <a:lstStyle/>
          <a:p>
            <a:r>
              <a:rPr lang="en-US" sz="1000" dirty="0" smtClean="0"/>
              <a:t>Long wavelength</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5362"/>
                                        </p:tgtEl>
                                        <p:attrNameLst>
                                          <p:attrName>style.visibility</p:attrName>
                                        </p:attrNameLst>
                                      </p:cBhvr>
                                      <p:to>
                                        <p:strVal val="visible"/>
                                      </p:to>
                                    </p:set>
                                    <p:animEffect transition="in" filter="dissolve">
                                      <p:cBhvr>
                                        <p:cTn id="20" dur="500"/>
                                        <p:tgtEl>
                                          <p:spTgt spid="1536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dissolv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2" grpId="0"/>
      <p:bldP spid="14" grpId="0"/>
      <p:bldP spid="23" grpId="0"/>
      <p:bldP spid="24" grpId="0"/>
      <p:bldP spid="25"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FF0000"/>
                </a:solidFill>
              </a:rPr>
              <a:t>RED</a:t>
            </a:r>
            <a:r>
              <a:rPr lang="en-US" dirty="0" smtClean="0"/>
              <a:t>  </a:t>
            </a:r>
            <a:r>
              <a:rPr lang="en-US" dirty="0" smtClean="0">
                <a:solidFill>
                  <a:srgbClr val="00B050"/>
                </a:solidFill>
              </a:rPr>
              <a:t>GREEN</a:t>
            </a:r>
            <a:r>
              <a:rPr lang="en-US" dirty="0" smtClean="0"/>
              <a:t>  </a:t>
            </a:r>
            <a:r>
              <a:rPr lang="en-US" dirty="0" smtClean="0">
                <a:solidFill>
                  <a:srgbClr val="0070C0"/>
                </a:solidFill>
              </a:rPr>
              <a:t>BLUE</a:t>
            </a:r>
            <a:endParaRPr lang="en-US" dirty="0">
              <a:solidFill>
                <a:srgbClr val="0070C0"/>
              </a:solidFill>
            </a:endParaRPr>
          </a:p>
        </p:txBody>
      </p:sp>
      <p:sp>
        <p:nvSpPr>
          <p:cNvPr id="3" name="Content Placeholder 2"/>
          <p:cNvSpPr>
            <a:spLocks noGrp="1"/>
          </p:cNvSpPr>
          <p:nvPr>
            <p:ph idx="1"/>
          </p:nvPr>
        </p:nvSpPr>
        <p:spPr>
          <a:xfrm>
            <a:off x="381000" y="1981200"/>
            <a:ext cx="8229600" cy="3382963"/>
          </a:xfrm>
        </p:spPr>
        <p:txBody>
          <a:bodyPr/>
          <a:lstStyle/>
          <a:p>
            <a:r>
              <a:rPr lang="en-US" dirty="0" err="1" smtClean="0"/>
              <a:t>Trichromatic</a:t>
            </a:r>
            <a:r>
              <a:rPr lang="en-US" dirty="0" smtClean="0"/>
              <a:t> Theory [RGB Cone excitation] does not explain how all color is seen.</a:t>
            </a:r>
            <a:endParaRPr lang="en-US" dirty="0"/>
          </a:p>
        </p:txBody>
      </p:sp>
      <p:pic>
        <p:nvPicPr>
          <p:cNvPr id="4" name="Picture 2" descr="http://www.colortools.net/img25/spectrum_chart.jpg"/>
          <p:cNvPicPr>
            <a:picLocks noChangeAspect="1" noChangeArrowheads="1"/>
          </p:cNvPicPr>
          <p:nvPr/>
        </p:nvPicPr>
        <p:blipFill>
          <a:blip r:embed="rId2" cstate="print"/>
          <a:srcRect/>
          <a:stretch>
            <a:fillRect/>
          </a:stretch>
        </p:blipFill>
        <p:spPr bwMode="auto">
          <a:xfrm>
            <a:off x="0" y="1219200"/>
            <a:ext cx="9144000" cy="457200"/>
          </a:xfrm>
          <a:prstGeom prst="rect">
            <a:avLst/>
          </a:prstGeom>
          <a:noFill/>
        </p:spPr>
      </p:pic>
      <p:sp>
        <p:nvSpPr>
          <p:cNvPr id="5" name="Rounded Rectangle 4"/>
          <p:cNvSpPr/>
          <p:nvPr/>
        </p:nvSpPr>
        <p:spPr>
          <a:xfrm>
            <a:off x="2514600" y="304800"/>
            <a:ext cx="914400"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ounded Rectangle 5"/>
          <p:cNvSpPr/>
          <p:nvPr/>
        </p:nvSpPr>
        <p:spPr>
          <a:xfrm>
            <a:off x="3962400" y="304800"/>
            <a:ext cx="914400" cy="533400"/>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ounded Rectangle 6"/>
          <p:cNvSpPr/>
          <p:nvPr/>
        </p:nvSpPr>
        <p:spPr>
          <a:xfrm>
            <a:off x="5562600" y="304800"/>
            <a:ext cx="914400" cy="533400"/>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8434" name="Picture 2" descr="http://www.psych.ucalgary.ca/PACE/VA-LAB/colourperceptionweb/trichromatic.jpg"/>
          <p:cNvPicPr>
            <a:picLocks noChangeAspect="1" noChangeArrowheads="1"/>
          </p:cNvPicPr>
          <p:nvPr/>
        </p:nvPicPr>
        <p:blipFill>
          <a:blip r:embed="rId3" cstate="print"/>
          <a:srcRect/>
          <a:stretch>
            <a:fillRect/>
          </a:stretch>
        </p:blipFill>
        <p:spPr bwMode="auto">
          <a:xfrm>
            <a:off x="2819400" y="3048000"/>
            <a:ext cx="3362325" cy="230505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19681115">
            <a:off x="6406471" y="3841406"/>
            <a:ext cx="2385333" cy="369332"/>
          </a:xfrm>
          <a:prstGeom prst="rect">
            <a:avLst/>
          </a:prstGeom>
          <a:noFill/>
        </p:spPr>
        <p:txBody>
          <a:bodyPr wrap="none" rtlCol="0">
            <a:spAutoFit/>
          </a:bodyPr>
          <a:lstStyle/>
          <a:p>
            <a:r>
              <a:rPr lang="en-US" dirty="0" smtClean="0"/>
              <a:t>How do we see yellow?</a:t>
            </a:r>
            <a:endParaRPr lang="en-US" dirty="0"/>
          </a:p>
        </p:txBody>
      </p:sp>
      <p:sp>
        <p:nvSpPr>
          <p:cNvPr id="10" name="TextBox 9"/>
          <p:cNvSpPr txBox="1"/>
          <p:nvPr/>
        </p:nvSpPr>
        <p:spPr>
          <a:xfrm rot="19681115">
            <a:off x="6371722" y="4414449"/>
            <a:ext cx="2676054" cy="369332"/>
          </a:xfrm>
          <a:prstGeom prst="rect">
            <a:avLst/>
          </a:prstGeom>
          <a:noFill/>
        </p:spPr>
        <p:txBody>
          <a:bodyPr wrap="none" rtlCol="0">
            <a:spAutoFit/>
          </a:bodyPr>
          <a:lstStyle/>
          <a:p>
            <a:r>
              <a:rPr lang="en-US" dirty="0" smtClean="0"/>
              <a:t>How do we see turquoise?</a:t>
            </a:r>
            <a:endParaRPr lang="en-US" dirty="0"/>
          </a:p>
        </p:txBody>
      </p:sp>
      <p:sp>
        <p:nvSpPr>
          <p:cNvPr id="11" name="TextBox 10"/>
          <p:cNvSpPr txBox="1"/>
          <p:nvPr/>
        </p:nvSpPr>
        <p:spPr>
          <a:xfrm rot="19681115">
            <a:off x="6301399" y="3174736"/>
            <a:ext cx="2598596" cy="369332"/>
          </a:xfrm>
          <a:prstGeom prst="rect">
            <a:avLst/>
          </a:prstGeom>
          <a:noFill/>
        </p:spPr>
        <p:txBody>
          <a:bodyPr wrap="none" rtlCol="0">
            <a:spAutoFit/>
          </a:bodyPr>
          <a:lstStyle/>
          <a:p>
            <a:r>
              <a:rPr lang="en-US" dirty="0" smtClean="0"/>
              <a:t>How do we see magenta?</a:t>
            </a:r>
            <a:endParaRPr lang="en-US" dirty="0"/>
          </a:p>
        </p:txBody>
      </p:sp>
      <p:sp>
        <p:nvSpPr>
          <p:cNvPr id="12" name="TextBox 11"/>
          <p:cNvSpPr txBox="1"/>
          <p:nvPr/>
        </p:nvSpPr>
        <p:spPr>
          <a:xfrm rot="2518600">
            <a:off x="-246844" y="3956460"/>
            <a:ext cx="3322192" cy="369332"/>
          </a:xfrm>
          <a:prstGeom prst="rect">
            <a:avLst/>
          </a:prstGeom>
          <a:noFill/>
        </p:spPr>
        <p:txBody>
          <a:bodyPr wrap="none" rtlCol="0">
            <a:spAutoFit/>
          </a:bodyPr>
          <a:lstStyle/>
          <a:p>
            <a:r>
              <a:rPr lang="en-US" dirty="0" smtClean="0"/>
              <a:t>Why don’t we see reddish green?</a:t>
            </a:r>
            <a:endParaRPr lang="en-US" dirty="0"/>
          </a:p>
        </p:txBody>
      </p:sp>
      <p:sp>
        <p:nvSpPr>
          <p:cNvPr id="13" name="TextBox 12"/>
          <p:cNvSpPr txBox="1"/>
          <p:nvPr/>
        </p:nvSpPr>
        <p:spPr>
          <a:xfrm rot="2518600">
            <a:off x="-96891" y="5102206"/>
            <a:ext cx="3367781" cy="369332"/>
          </a:xfrm>
          <a:prstGeom prst="rect">
            <a:avLst/>
          </a:prstGeom>
          <a:noFill/>
        </p:spPr>
        <p:txBody>
          <a:bodyPr wrap="none" rtlCol="0">
            <a:spAutoFit/>
          </a:bodyPr>
          <a:lstStyle/>
          <a:p>
            <a:r>
              <a:rPr lang="en-US" dirty="0" smtClean="0"/>
              <a:t>Why don’t we see yellowish blue?</a:t>
            </a:r>
            <a:endParaRPr lang="en-US" dirty="0"/>
          </a:p>
        </p:txBody>
      </p:sp>
      <p:sp>
        <p:nvSpPr>
          <p:cNvPr id="14" name="TextBox 13"/>
          <p:cNvSpPr txBox="1"/>
          <p:nvPr/>
        </p:nvSpPr>
        <p:spPr>
          <a:xfrm>
            <a:off x="4191000" y="5867400"/>
            <a:ext cx="4059069" cy="646331"/>
          </a:xfrm>
          <a:prstGeom prst="rect">
            <a:avLst/>
          </a:prstGeom>
          <a:noFill/>
        </p:spPr>
        <p:txBody>
          <a:bodyPr wrap="square" rtlCol="0">
            <a:spAutoFit/>
          </a:bodyPr>
          <a:lstStyle/>
          <a:p>
            <a:r>
              <a:rPr lang="en-US" dirty="0" smtClean="0"/>
              <a:t>Why do we see an after-image of green, when looking at red?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8434"/>
                                        </p:tgtEl>
                                        <p:attrNameLst>
                                          <p:attrName>style.visibility</p:attrName>
                                        </p:attrNameLst>
                                      </p:cBhvr>
                                      <p:to>
                                        <p:strVal val="visible"/>
                                      </p:to>
                                    </p:set>
                                    <p:animEffect transition="in" filter="checkerboard(across)">
                                      <p:cBhvr>
                                        <p:cTn id="26" dur="500"/>
                                        <p:tgtEl>
                                          <p:spTgt spid="1843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434"/>
                                        </p:tgtEl>
                                        <p:attrNameLst>
                                          <p:attrName>style.visibility</p:attrName>
                                        </p:attrNameLst>
                                      </p:cBhvr>
                                      <p:to>
                                        <p:strVal val="visible"/>
                                      </p:to>
                                    </p:set>
                                    <p:animEffect transition="in" filter="dissolve">
                                      <p:cBhvr>
                                        <p:cTn id="31" dur="500"/>
                                        <p:tgtEl>
                                          <p:spTgt spid="1843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ssolv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Opponent Process Theory</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Color </a:t>
            </a:r>
            <a:r>
              <a:rPr lang="en-US" dirty="0"/>
              <a:t>perception is controlled by the activity of </a:t>
            </a:r>
            <a:r>
              <a:rPr lang="en-US" dirty="0" smtClean="0"/>
              <a:t>three opponent systems:</a:t>
            </a:r>
            <a:endParaRPr lang="en-US" dirty="0"/>
          </a:p>
          <a:p>
            <a:pPr>
              <a:buNone/>
            </a:pPr>
            <a:r>
              <a:rPr lang="en-US" dirty="0"/>
              <a:t/>
            </a:r>
            <a:br>
              <a:rPr lang="en-US" dirty="0"/>
            </a:br>
            <a:endParaRPr lang="en-US" dirty="0"/>
          </a:p>
          <a:p>
            <a:r>
              <a:rPr lang="en-US" dirty="0" smtClean="0"/>
              <a:t>Color perception works through </a:t>
            </a:r>
            <a:r>
              <a:rPr lang="en-US" dirty="0"/>
              <a:t>a process of excitatory and inhibitory responses, with the two components of each mechanism opposing each other. </a:t>
            </a:r>
            <a:endParaRPr lang="en-US" dirty="0" smtClean="0"/>
          </a:p>
          <a:p>
            <a:pPr lvl="1"/>
            <a:r>
              <a:rPr lang="en-US" dirty="0"/>
              <a:t>R</a:t>
            </a:r>
            <a:r>
              <a:rPr lang="en-US" dirty="0" smtClean="0"/>
              <a:t>ed </a:t>
            </a:r>
            <a:r>
              <a:rPr lang="en-US" dirty="0"/>
              <a:t>creates a </a:t>
            </a:r>
            <a:r>
              <a:rPr lang="en-US" dirty="0" smtClean="0"/>
              <a:t>positive (or </a:t>
            </a:r>
            <a:r>
              <a:rPr lang="en-US" dirty="0"/>
              <a:t>excitatory) response while green creates a negative (or inhibitory) response. </a:t>
            </a:r>
            <a:r>
              <a:rPr lang="en-US" dirty="0" smtClean="0"/>
              <a:t>It is the </a:t>
            </a:r>
            <a:r>
              <a:rPr lang="en-US" i="1" dirty="0" smtClean="0"/>
              <a:t>difference </a:t>
            </a:r>
            <a:r>
              <a:rPr lang="en-US" dirty="0" smtClean="0"/>
              <a:t>that gives the color.</a:t>
            </a:r>
          </a:p>
          <a:p>
            <a:pPr lvl="1"/>
            <a:r>
              <a:rPr lang="en-US" dirty="0" smtClean="0"/>
              <a:t>These </a:t>
            </a:r>
            <a:r>
              <a:rPr lang="en-US" dirty="0"/>
              <a:t>responses are controlled by </a:t>
            </a:r>
            <a:r>
              <a:rPr lang="en-US" b="1" dirty="0"/>
              <a:t>opponent </a:t>
            </a:r>
            <a:r>
              <a:rPr lang="en-US" b="1" dirty="0" smtClean="0"/>
              <a:t>neurons</a:t>
            </a:r>
            <a:r>
              <a:rPr lang="en-US" dirty="0" smtClean="0"/>
              <a:t>-- neurons </a:t>
            </a:r>
            <a:r>
              <a:rPr lang="en-US" dirty="0"/>
              <a:t>that have an excitatory response to some wavelengths and an inhibitory response to wavelengths in the opponent part of the spectrum. </a:t>
            </a:r>
            <a:endParaRPr lang="en-US" dirty="0" smtClean="0"/>
          </a:p>
          <a:p>
            <a:endParaRPr lang="en-US" dirty="0"/>
          </a:p>
        </p:txBody>
      </p:sp>
      <p:pic>
        <p:nvPicPr>
          <p:cNvPr id="4" name="Picture 2" descr="http://www.colortools.net/img25/spectrum_chart.jpg"/>
          <p:cNvPicPr>
            <a:picLocks noChangeAspect="1" noChangeArrowheads="1"/>
          </p:cNvPicPr>
          <p:nvPr/>
        </p:nvPicPr>
        <p:blipFill>
          <a:blip r:embed="rId2" cstate="print">
            <a:grayscl/>
          </a:blip>
          <a:srcRect/>
          <a:stretch>
            <a:fillRect/>
          </a:stretch>
        </p:blipFill>
        <p:spPr bwMode="auto">
          <a:xfrm>
            <a:off x="0" y="1066800"/>
            <a:ext cx="9144000" cy="457200"/>
          </a:xfrm>
          <a:prstGeom prst="rect">
            <a:avLst/>
          </a:prstGeom>
          <a:noFill/>
        </p:spPr>
      </p:pic>
      <p:sp>
        <p:nvSpPr>
          <p:cNvPr id="5" name="Rectangle 4"/>
          <p:cNvSpPr/>
          <p:nvPr/>
        </p:nvSpPr>
        <p:spPr>
          <a:xfrm>
            <a:off x="2362200" y="2313801"/>
            <a:ext cx="533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1828800" y="2313801"/>
            <a:ext cx="533400" cy="609600"/>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ectangle 6"/>
          <p:cNvSpPr/>
          <p:nvPr/>
        </p:nvSpPr>
        <p:spPr>
          <a:xfrm>
            <a:off x="4114800" y="2313801"/>
            <a:ext cx="533400" cy="609600"/>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4648200" y="2313801"/>
            <a:ext cx="533400" cy="60960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ectangle 8"/>
          <p:cNvSpPr/>
          <p:nvPr/>
        </p:nvSpPr>
        <p:spPr>
          <a:xfrm>
            <a:off x="6553200" y="2313801"/>
            <a:ext cx="533400" cy="6096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7086600" y="2313801"/>
            <a:ext cx="533400" cy="60960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TextBox 10"/>
          <p:cNvSpPr txBox="1"/>
          <p:nvPr/>
        </p:nvSpPr>
        <p:spPr>
          <a:xfrm>
            <a:off x="6559350" y="2847201"/>
            <a:ext cx="1136850" cy="276999"/>
          </a:xfrm>
          <a:prstGeom prst="rect">
            <a:avLst/>
          </a:prstGeom>
          <a:noFill/>
        </p:spPr>
        <p:txBody>
          <a:bodyPr wrap="none" rtlCol="0">
            <a:spAutoFit/>
          </a:bodyPr>
          <a:lstStyle/>
          <a:p>
            <a:r>
              <a:rPr lang="en-US" sz="1200" dirty="0" smtClean="0"/>
              <a:t>luminance only</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ssolv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dissolv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dissolv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dissolv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dissolve">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animBg="1"/>
      <p:bldP spid="6" grpId="0" animBg="1"/>
      <p:bldP spid="7" grpId="0" animBg="1"/>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Stare at the dot for 30 seconds, then scroll down"/>
          <p:cNvPicPr>
            <a:picLocks noChangeAspect="1" noChangeArrowheads="1"/>
          </p:cNvPicPr>
          <p:nvPr/>
        </p:nvPicPr>
        <p:blipFill>
          <a:blip r:embed="rId2" cstate="print"/>
          <a:srcRect/>
          <a:stretch>
            <a:fillRect/>
          </a:stretch>
        </p:blipFill>
        <p:spPr bwMode="auto">
          <a:xfrm>
            <a:off x="2667000" y="381000"/>
            <a:ext cx="4200525" cy="61055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TotalTime>
  <Words>598</Words>
  <Application>Microsoft Office PowerPoint</Application>
  <PresentationFormat>On-screen Show (4:3)</PresentationFormat>
  <Paragraphs>90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Lecture 6:  Color in Design</vt:lpstr>
      <vt:lpstr>PowerPoint Presentation</vt:lpstr>
      <vt:lpstr>Color-Processing in Vision</vt:lpstr>
      <vt:lpstr>Two Major Theories of Color Vision</vt:lpstr>
      <vt:lpstr>Trichromatic Theory</vt:lpstr>
      <vt:lpstr>Color-Processing in Vision</vt:lpstr>
      <vt:lpstr>RED  GREEN  BLUE</vt:lpstr>
      <vt:lpstr>Opponent Process Theory</vt:lpstr>
      <vt:lpstr>PowerPoint Presentation</vt:lpstr>
      <vt:lpstr>Which Theory Then?</vt:lpstr>
      <vt:lpstr>Visual Properties of  Opponent Process Theory</vt:lpstr>
      <vt:lpstr>Simultaneous Contrast</vt:lpstr>
      <vt:lpstr>Simultaneous Contrast</vt:lpstr>
      <vt:lpstr>Simultaneous Contrast</vt:lpstr>
      <vt:lpstr>Simultaneous Contrast</vt:lpstr>
      <vt:lpstr>Simultaneous Contrast</vt:lpstr>
      <vt:lpstr>There are functional benefits between Chromatic contrast and  Luminance contrast </vt:lpstr>
      <vt:lpstr>PowerPoint Presentation</vt:lpstr>
      <vt:lpstr>Color Detection  &amp; Identification</vt:lpstr>
      <vt:lpstr>Principles for Design:  Color and Detail</vt:lpstr>
      <vt:lpstr>Principles for Design:  Color Coding Information</vt:lpstr>
      <vt:lpstr>Principles for Design:  Emphasis &amp; Highlighting</vt:lpstr>
      <vt:lpstr>Principles for Design:  Color Sequencing</vt:lpstr>
      <vt:lpstr>Principles for Design:  Semantics of Color</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Color in Design</dc:title>
  <dc:creator>Schwartz, Neil</dc:creator>
  <cp:lastModifiedBy>Schwartz, Neil</cp:lastModifiedBy>
  <cp:revision>95</cp:revision>
  <dcterms:created xsi:type="dcterms:W3CDTF">2010-04-07T17:42:42Z</dcterms:created>
  <dcterms:modified xsi:type="dcterms:W3CDTF">2011-01-25T02:44:23Z</dcterms:modified>
</cp:coreProperties>
</file>